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nton"/>
      <p:regular r:id="rId28"/>
    </p:embeddedFont>
    <p:embeddedFont>
      <p:font typeface="Raleway"/>
      <p:regular r:id="rId29"/>
      <p:bold r:id="rId30"/>
      <p:italic r:id="rId31"/>
      <p:boldItalic r:id="rId32"/>
    </p:embeddedFont>
    <p:embeddedFont>
      <p:font typeface="Abril Fatface"/>
      <p:regular r:id="rId33"/>
    </p:embeddedFont>
    <p:embeddedFont>
      <p:font typeface="EB Garamond"/>
      <p:regular r:id="rId34"/>
      <p:bold r:id="rId35"/>
      <p:italic r:id="rId36"/>
      <p:boldItalic r:id="rId37"/>
    </p:embeddedFont>
    <p:embeddedFont>
      <p:font typeface="Averag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nton-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AbrilFatface-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EBGaramond-bold.fntdata"/><Relationship Id="rId12" Type="http://schemas.openxmlformats.org/officeDocument/2006/relationships/slide" Target="slides/slide7.xml"/><Relationship Id="rId34" Type="http://schemas.openxmlformats.org/officeDocument/2006/relationships/font" Target="fonts/EBGaramond-regular.fntdata"/><Relationship Id="rId15" Type="http://schemas.openxmlformats.org/officeDocument/2006/relationships/slide" Target="slides/slide10.xml"/><Relationship Id="rId37" Type="http://schemas.openxmlformats.org/officeDocument/2006/relationships/font" Target="fonts/EBGaramond-boldItalic.fntdata"/><Relationship Id="rId14" Type="http://schemas.openxmlformats.org/officeDocument/2006/relationships/slide" Target="slides/slide9.xml"/><Relationship Id="rId36" Type="http://schemas.openxmlformats.org/officeDocument/2006/relationships/font" Target="fonts/EBGaramon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verag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thchi/diabetes-data-set/task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Romane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4f8e70f0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4f8e70f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Foziea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algorithm which would predict the likelihood of them being diagnosed with diabetes and/or high blood pressure, as well as analyze their progress. We will create the algorithm based on data collected by the </a:t>
            </a:r>
            <a:r>
              <a:rPr lang="en" sz="1050">
                <a:solidFill>
                  <a:schemeClr val="dk1"/>
                </a:solidFill>
                <a:highlight>
                  <a:srgbClr val="FFFFFF"/>
                </a:highlight>
              </a:rPr>
              <a:t>National Institute of Diabetes and Digestive and</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4f8e70f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4f8e70f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Foziea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algorithm which would predict the likelihood of them being diagnosed with diabetes and/or high blood pressure, as well as analyze their progress. We will create the algorithm based on data collected by the </a:t>
            </a:r>
            <a:r>
              <a:rPr lang="en" sz="1050">
                <a:solidFill>
                  <a:schemeClr val="dk1"/>
                </a:solidFill>
                <a:highlight>
                  <a:srgbClr val="FFFFFF"/>
                </a:highlight>
              </a:rPr>
              <a:t>National Institute of Diabetes and Digestive and</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4f8e70f0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4f8e70f0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Foziea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algorithm which would predict the likelihood of them being diagnosed with diabetes and/or high blood pressure, as well as analyze their progress. We will create the algorithm based on data collected by the </a:t>
            </a:r>
            <a:r>
              <a:rPr lang="en" sz="1050">
                <a:solidFill>
                  <a:schemeClr val="dk1"/>
                </a:solidFill>
                <a:highlight>
                  <a:srgbClr val="FFFFFF"/>
                </a:highlight>
              </a:rPr>
              <a:t>National Institute of Diabetes and Digestive and</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f8e70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f8e70f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Foziea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algorithm which would predict the likelihood of them being diagnosed with diabetes and/or high blood pressure, as well as analyze their progress. We will create the algorithm based on data collected by the </a:t>
            </a:r>
            <a:r>
              <a:rPr lang="en" sz="1050">
                <a:solidFill>
                  <a:schemeClr val="dk1"/>
                </a:solidFill>
                <a:highlight>
                  <a:srgbClr val="FFFFFF"/>
                </a:highlight>
              </a:rPr>
              <a:t>National Institute of Diabetes and Digestive and</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4e9361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4e9361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Meklit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4f8e70f0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4f8e70f0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Meklit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f8e70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f8e70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Romane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25ce2c3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25ce2c3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Romane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4fa0c9b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4fa0c9b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Rimi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4fa0c9b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4fa0c9b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Rimi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2d40b53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2d40b53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Romane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4f8e70f0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4f8e70f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Carina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4fa0c9b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4fa0c9b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825ce2c3f_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825ce2c3f_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Foziea</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3f46892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3f46892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Rimi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t>
            </a:r>
            <a:r>
              <a:rPr lang="en"/>
              <a:t>algorithm</a:t>
            </a:r>
            <a:r>
              <a:rPr lang="en"/>
              <a:t> which would predict the </a:t>
            </a:r>
            <a:r>
              <a:rPr lang="en"/>
              <a:t>likelihood</a:t>
            </a:r>
            <a:r>
              <a:rPr lang="en"/>
              <a:t> of them being diagnosed with diabetes and/or high blood pressure, as well as analyze their progress. We will create the </a:t>
            </a:r>
            <a:r>
              <a:rPr lang="en"/>
              <a:t>algorithm</a:t>
            </a:r>
            <a:r>
              <a:rPr lang="en"/>
              <a:t> based on data collected by the </a:t>
            </a:r>
            <a:r>
              <a:rPr lang="en" sz="1050">
                <a:solidFill>
                  <a:schemeClr val="dk1"/>
                </a:solidFill>
                <a:highlight>
                  <a:srgbClr val="FFFFFF"/>
                </a:highlight>
              </a:rPr>
              <a:t>National Institute of Diabetes and Digestive and</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Meklit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Widnie- Consider this for slide 3: “With our idea, patients would enter their measured glucose and BP levels into our medium where the algorithm will visualize the data and eventually predict the likelihood of diabetes and hypertension from the trends.</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Clr>
                <a:srgbClr val="CC0000"/>
              </a:buClr>
              <a:buSzPts val="1400"/>
              <a:buFont typeface="Raleway"/>
              <a:buChar char="➔"/>
            </a:pPr>
            <a:r>
              <a:rPr lang="en" sz="1200">
                <a:solidFill>
                  <a:schemeClr val="dk1"/>
                </a:solidFill>
                <a:latin typeface="Raleway"/>
                <a:ea typeface="Raleway"/>
                <a:cs typeface="Raleway"/>
                <a:sym typeface="Raleway"/>
              </a:rPr>
              <a:t>Patients will be able to input their self-monitored blood-glucose levels into our medium and our algorithm will be able to visualize the data and predict the likelihood of high blood pressure from trends</a:t>
            </a:r>
            <a:endParaRPr sz="1000">
              <a:solidFill>
                <a:schemeClr val="dk1"/>
              </a:solidFill>
              <a:latin typeface="Raleway"/>
              <a:ea typeface="Raleway"/>
              <a:cs typeface="Raleway"/>
              <a:sym typeface="Raleway"/>
            </a:endParaRPr>
          </a:p>
          <a:p>
            <a:pPr indent="0" lvl="0" marL="0" rtl="0" algn="l">
              <a:spcBef>
                <a:spcPts val="10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4f8e70f0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4f8e70f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Carina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4f8e70f0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4f8e70f0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Foziea</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4fa0c9bf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4fa0c9b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Foziea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Patients being monitored for diabetes and high blood pressure usually record their blood sugar and pressure levels at home before showing them to a doctor at check-ups. With our idea, patients would instead enter that data into our algorithm which would predict the likelihood of them being diagnosed with diabetes and/or high blood pressure, as well as analyze their progress. We will create the algorithm based on data collected by the </a:t>
            </a:r>
            <a:r>
              <a:rPr lang="en" sz="1050">
                <a:solidFill>
                  <a:schemeClr val="dk1"/>
                </a:solidFill>
                <a:highlight>
                  <a:srgbClr val="FFFFFF"/>
                </a:highlight>
              </a:rPr>
              <a:t>National Institute of Diabetes and Digestive and</a:t>
            </a:r>
            <a:r>
              <a:rPr lang="en">
                <a:solidFill>
                  <a:schemeClr val="dk1"/>
                </a:solidFill>
              </a:rPr>
              <a:t>With our idea, patients would enter their measured glucose and BP levels into our medium where the algorithm will visualize the data and eventually predict the likelihood of diabetes and hypertension from the trends.</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Kidney Diseases</a:t>
            </a:r>
            <a:r>
              <a:rPr lang="en"/>
              <a:t>, linked here </a:t>
            </a:r>
            <a:r>
              <a:rPr lang="en" u="sng">
                <a:solidFill>
                  <a:schemeClr val="hlink"/>
                </a:solidFill>
                <a:hlinkClick r:id="rId2"/>
              </a:rPr>
              <a:t>Diabetes Data Set | Kaggle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54" name="Google Shape;54;p13"/>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0"/>
              </a:spcBef>
              <a:spcAft>
                <a:spcPts val="0"/>
              </a:spcAft>
              <a:buClr>
                <a:srgbClr val="FFFFFF"/>
              </a:buClr>
              <a:buSzPts val="1400"/>
              <a:buChar char="○"/>
              <a:defRPr sz="1400">
                <a:solidFill>
                  <a:srgbClr val="FFFFFF"/>
                </a:solidFill>
              </a:defRPr>
            </a:lvl2pPr>
            <a:lvl3pPr indent="-317500" lvl="2" marL="1371600" algn="ctr">
              <a:lnSpc>
                <a:spcPct val="115000"/>
              </a:lnSpc>
              <a:spcBef>
                <a:spcPts val="0"/>
              </a:spcBef>
              <a:spcAft>
                <a:spcPts val="0"/>
              </a:spcAft>
              <a:buClr>
                <a:srgbClr val="FFFFFF"/>
              </a:buClr>
              <a:buSzPts val="1400"/>
              <a:buChar char="■"/>
              <a:defRPr sz="1400">
                <a:solidFill>
                  <a:srgbClr val="FFFFFF"/>
                </a:solidFill>
              </a:defRPr>
            </a:lvl3pPr>
            <a:lvl4pPr indent="-317500" lvl="3" marL="1828800" algn="ctr">
              <a:lnSpc>
                <a:spcPct val="115000"/>
              </a:lnSpc>
              <a:spcBef>
                <a:spcPts val="0"/>
              </a:spcBef>
              <a:spcAft>
                <a:spcPts val="0"/>
              </a:spcAft>
              <a:buClr>
                <a:srgbClr val="FFFFFF"/>
              </a:buClr>
              <a:buSzPts val="1400"/>
              <a:buChar char="●"/>
              <a:defRPr sz="1400">
                <a:solidFill>
                  <a:srgbClr val="FFFFFF"/>
                </a:solidFill>
              </a:defRPr>
            </a:lvl4pPr>
            <a:lvl5pPr indent="-317500" lvl="4" marL="2286000" algn="ctr">
              <a:lnSpc>
                <a:spcPct val="115000"/>
              </a:lnSpc>
              <a:spcBef>
                <a:spcPts val="0"/>
              </a:spcBef>
              <a:spcAft>
                <a:spcPts val="0"/>
              </a:spcAft>
              <a:buClr>
                <a:srgbClr val="FFFFFF"/>
              </a:buClr>
              <a:buSzPts val="1400"/>
              <a:buChar char="○"/>
              <a:defRPr sz="1400">
                <a:solidFill>
                  <a:srgbClr val="FFFFFF"/>
                </a:solidFill>
              </a:defRPr>
            </a:lvl5pPr>
            <a:lvl6pPr indent="-317500" lvl="5" marL="2743200" algn="ctr">
              <a:lnSpc>
                <a:spcPct val="115000"/>
              </a:lnSpc>
              <a:spcBef>
                <a:spcPts val="0"/>
              </a:spcBef>
              <a:spcAft>
                <a:spcPts val="0"/>
              </a:spcAft>
              <a:buClr>
                <a:srgbClr val="FFFFFF"/>
              </a:buClr>
              <a:buSzPts val="1400"/>
              <a:buChar char="■"/>
              <a:defRPr sz="1400">
                <a:solidFill>
                  <a:srgbClr val="FFFFFF"/>
                </a:solidFill>
              </a:defRPr>
            </a:lvl6pPr>
            <a:lvl7pPr indent="-317500" lvl="6" marL="3200400" algn="ctr">
              <a:lnSpc>
                <a:spcPct val="115000"/>
              </a:lnSpc>
              <a:spcBef>
                <a:spcPts val="0"/>
              </a:spcBef>
              <a:spcAft>
                <a:spcPts val="0"/>
              </a:spcAft>
              <a:buClr>
                <a:srgbClr val="FFFFFF"/>
              </a:buClr>
              <a:buSzPts val="1400"/>
              <a:buChar char="●"/>
              <a:defRPr sz="1400">
                <a:solidFill>
                  <a:srgbClr val="FFFFFF"/>
                </a:solidFill>
              </a:defRPr>
            </a:lvl7pPr>
            <a:lvl8pPr indent="-317500" lvl="7" marL="3657600" algn="ctr">
              <a:lnSpc>
                <a:spcPct val="115000"/>
              </a:lnSpc>
              <a:spcBef>
                <a:spcPts val="0"/>
              </a:spcBef>
              <a:spcAft>
                <a:spcPts val="0"/>
              </a:spcAft>
              <a:buClr>
                <a:srgbClr val="FFFFFF"/>
              </a:buClr>
              <a:buSzPts val="1400"/>
              <a:buChar char="○"/>
              <a:defRPr sz="1400">
                <a:solidFill>
                  <a:srgbClr val="FFFFFF"/>
                </a:solidFill>
              </a:defRPr>
            </a:lvl8pPr>
            <a:lvl9pPr indent="-317500" lvl="8" marL="4114800" algn="ctr">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colab.research.google.com/drive/1VTe3F6LjVaHUf5ovtat1KA0V69F61VxS#scrollTo=rIPVLwfrZygq" TargetMode="External"/><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medicineandhealthorg.romanetelusma1.repl.co/" TargetMode="Externa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medicineandhealthorg.romanetelusma1.repl.co/" TargetMode="External"/><Relationship Id="rId4" Type="http://schemas.openxmlformats.org/officeDocument/2006/relationships/hyperlink" Target="http://drive.google.com/file/d/1qsZ7WplClLkwPEDDJp6oACbLFT-Jv0AK/view" TargetMode="External"/><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mailto:foziea.g@gmail.com" TargetMode="External"/><Relationship Id="rId5" Type="http://schemas.openxmlformats.org/officeDocument/2006/relationships/hyperlink" Target="mailto:josephalicia@sewanhakaschools.org" TargetMode="External"/><Relationship Id="rId6" Type="http://schemas.openxmlformats.org/officeDocument/2006/relationships/hyperlink" Target="mailto:nigar.rimi@brooklynlatin.org" TargetMode="External"/><Relationship Id="rId7" Type="http://schemas.openxmlformats.org/officeDocument/2006/relationships/hyperlink" Target="mailto:carinapan12@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kaggle.com/mathchi/diabetes-data-set/tas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colab.research.google.com/drive/1SlnHFO5ePYcu7bsmhzYR4BrxEQxUgIuv?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8" name="Shape 58"/>
        <p:cNvGrpSpPr/>
        <p:nvPr/>
      </p:nvGrpSpPr>
      <p:grpSpPr>
        <a:xfrm>
          <a:off x="0" y="0"/>
          <a:ext cx="0" cy="0"/>
          <a:chOff x="0" y="0"/>
          <a:chExt cx="0" cy="0"/>
        </a:xfrm>
      </p:grpSpPr>
      <p:sp>
        <p:nvSpPr>
          <p:cNvPr id="59" name="Google Shape;59;p14"/>
          <p:cNvSpPr txBox="1"/>
          <p:nvPr>
            <p:ph type="ctrTitle"/>
          </p:nvPr>
        </p:nvSpPr>
        <p:spPr>
          <a:xfrm>
            <a:off x="1036025" y="630225"/>
            <a:ext cx="7667100" cy="2388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latin typeface="Abril Fatface"/>
                <a:ea typeface="Abril Fatface"/>
                <a:cs typeface="Abril Fatface"/>
                <a:sym typeface="Abril Fatface"/>
              </a:rPr>
              <a:t>Analyzing Risk of Diabetes &amp; High Blood Pressure</a:t>
            </a:r>
            <a:endParaRPr>
              <a:solidFill>
                <a:srgbClr val="CC0000"/>
              </a:solidFill>
              <a:latin typeface="Abril Fatface"/>
              <a:ea typeface="Abril Fatface"/>
              <a:cs typeface="Abril Fatface"/>
              <a:sym typeface="Abril Fatface"/>
            </a:endParaRPr>
          </a:p>
        </p:txBody>
      </p:sp>
      <p:sp>
        <p:nvSpPr>
          <p:cNvPr id="60" name="Google Shape;60;p14"/>
          <p:cNvSpPr txBox="1"/>
          <p:nvPr>
            <p:ph idx="1" type="subTitle"/>
          </p:nvPr>
        </p:nvSpPr>
        <p:spPr>
          <a:xfrm>
            <a:off x="2425825" y="4064075"/>
            <a:ext cx="6331500" cy="460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sz="2400">
                <a:latin typeface="Anton"/>
                <a:ea typeface="Anton"/>
                <a:cs typeface="Anton"/>
                <a:sym typeface="Anton"/>
              </a:rPr>
              <a:t>Foziea, Rimi, Romane, Meklit, Alicia, Carina</a:t>
            </a:r>
            <a:endParaRPr b="1" sz="2400">
              <a:latin typeface="Anton"/>
              <a:ea typeface="Anton"/>
              <a:cs typeface="Anton"/>
              <a:sym typeface="Anton"/>
            </a:endParaRPr>
          </a:p>
        </p:txBody>
      </p:sp>
      <p:pic>
        <p:nvPicPr>
          <p:cNvPr id="61" name="Google Shape;61;p14"/>
          <p:cNvPicPr preferRelativeResize="0"/>
          <p:nvPr/>
        </p:nvPicPr>
        <p:blipFill>
          <a:blip r:embed="rId3">
            <a:alphaModFix/>
          </a:blip>
          <a:stretch>
            <a:fillRect/>
          </a:stretch>
        </p:blipFill>
        <p:spPr>
          <a:xfrm>
            <a:off x="152400" y="3171225"/>
            <a:ext cx="1819875" cy="181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1536900" y="0"/>
            <a:ext cx="52050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127" name="Google Shape;127;p23"/>
          <p:cNvGrpSpPr/>
          <p:nvPr/>
        </p:nvGrpSpPr>
        <p:grpSpPr>
          <a:xfrm>
            <a:off x="5451177" y="1380772"/>
            <a:ext cx="3135138" cy="3053337"/>
            <a:chOff x="6803275" y="427445"/>
            <a:chExt cx="2212050" cy="2504994"/>
          </a:xfrm>
        </p:grpSpPr>
        <p:pic>
          <p:nvPicPr>
            <p:cNvPr id="128" name="Google Shape;128;p23"/>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29" name="Google Shape;129;p23"/>
            <p:cNvSpPr txBox="1"/>
            <p:nvPr/>
          </p:nvSpPr>
          <p:spPr>
            <a:xfrm>
              <a:off x="6944793" y="593519"/>
              <a:ext cx="1929000" cy="2168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highlight>
                    <a:srgbClr val="980000"/>
                  </a:highlight>
                  <a:latin typeface="Abril Fatface"/>
                  <a:ea typeface="Abril Fatface"/>
                  <a:cs typeface="Abril Fatface"/>
                  <a:sym typeface="Abril Fatface"/>
                </a:rPr>
                <a:t>Age vs Blood Pressure</a:t>
              </a:r>
              <a:endParaRPr sz="2300">
                <a:solidFill>
                  <a:schemeClr val="lt1"/>
                </a:solidFill>
                <a:highlight>
                  <a:srgbClr val="980000"/>
                </a:highlight>
                <a:latin typeface="Abril Fatface"/>
                <a:ea typeface="Abril Fatface"/>
                <a:cs typeface="Abril Fatface"/>
                <a:sym typeface="Abril Fatface"/>
              </a:endParaRPr>
            </a:p>
            <a:p>
              <a:pPr indent="0" lvl="0" marL="0" rtl="0" algn="l">
                <a:spcBef>
                  <a:spcPts val="800"/>
                </a:spcBef>
                <a:spcAft>
                  <a:spcPts val="0"/>
                </a:spcAft>
                <a:buNone/>
              </a:pPr>
              <a:r>
                <a:rPr lang="en" sz="1600">
                  <a:solidFill>
                    <a:schemeClr val="lt1"/>
                  </a:solidFill>
                  <a:latin typeface="Abril Fatface"/>
                  <a:ea typeface="Abril Fatface"/>
                  <a:cs typeface="Abril Fatface"/>
                  <a:sym typeface="Abril Fatface"/>
                </a:rPr>
                <a:t>As is evident by the graph your risk for high blood pressure increases the older that you get.</a:t>
              </a:r>
              <a:endParaRPr sz="1600">
                <a:solidFill>
                  <a:schemeClr val="lt1"/>
                </a:solidFill>
                <a:latin typeface="Abril Fatface"/>
                <a:ea typeface="Abril Fatface"/>
                <a:cs typeface="Abril Fatface"/>
                <a:sym typeface="Abril Fatface"/>
              </a:endParaRPr>
            </a:p>
            <a:p>
              <a:pPr indent="0" lvl="0" marL="0" rtl="0" algn="l">
                <a:spcBef>
                  <a:spcPts val="800"/>
                </a:spcBef>
                <a:spcAft>
                  <a:spcPts val="0"/>
                </a:spcAft>
                <a:buNone/>
              </a:pPr>
              <a:r>
                <a:t/>
              </a:r>
              <a:endParaRPr b="1"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sz="1600">
                <a:solidFill>
                  <a:schemeClr val="dk2"/>
                </a:solidFill>
                <a:latin typeface="Abril Fatface"/>
                <a:ea typeface="Abril Fatface"/>
                <a:cs typeface="Abril Fatface"/>
                <a:sym typeface="Abril Fatface"/>
              </a:endParaRPr>
            </a:p>
            <a:p>
              <a:pPr indent="0" lvl="0" marL="0" rtl="0" algn="l">
                <a:spcBef>
                  <a:spcPts val="800"/>
                </a:spcBef>
                <a:spcAft>
                  <a:spcPts val="800"/>
                </a:spcAft>
                <a:buNone/>
              </a:pPr>
              <a:r>
                <a:t/>
              </a:r>
              <a:endParaRPr b="1" sz="1600">
                <a:solidFill>
                  <a:schemeClr val="dk2"/>
                </a:solidFill>
                <a:latin typeface="Abril Fatface"/>
                <a:ea typeface="Abril Fatface"/>
                <a:cs typeface="Abril Fatface"/>
                <a:sym typeface="Abril Fatface"/>
              </a:endParaRPr>
            </a:p>
          </p:txBody>
        </p:sp>
      </p:grpSp>
      <p:pic>
        <p:nvPicPr>
          <p:cNvPr id="130" name="Google Shape;130;p23"/>
          <p:cNvPicPr preferRelativeResize="0"/>
          <p:nvPr/>
        </p:nvPicPr>
        <p:blipFill>
          <a:blip r:embed="rId4">
            <a:alphaModFix/>
          </a:blip>
          <a:stretch>
            <a:fillRect/>
          </a:stretch>
        </p:blipFill>
        <p:spPr>
          <a:xfrm>
            <a:off x="799225" y="1380775"/>
            <a:ext cx="4000624" cy="274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1536900" y="0"/>
            <a:ext cx="52050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136" name="Google Shape;136;p24"/>
          <p:cNvGrpSpPr/>
          <p:nvPr/>
        </p:nvGrpSpPr>
        <p:grpSpPr>
          <a:xfrm>
            <a:off x="5451177" y="1380772"/>
            <a:ext cx="3135138" cy="3053337"/>
            <a:chOff x="6803275" y="427445"/>
            <a:chExt cx="2212050" cy="2504994"/>
          </a:xfrm>
        </p:grpSpPr>
        <p:pic>
          <p:nvPicPr>
            <p:cNvPr id="137" name="Google Shape;137;p24"/>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38" name="Google Shape;138;p24"/>
            <p:cNvSpPr txBox="1"/>
            <p:nvPr/>
          </p:nvSpPr>
          <p:spPr>
            <a:xfrm>
              <a:off x="6944793" y="593519"/>
              <a:ext cx="1929000" cy="2168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highlight>
                    <a:srgbClr val="980000"/>
                  </a:highlight>
                  <a:latin typeface="Abril Fatface"/>
                  <a:ea typeface="Abril Fatface"/>
                  <a:cs typeface="Abril Fatface"/>
                  <a:sym typeface="Abril Fatface"/>
                </a:rPr>
                <a:t>Glucose v Age</a:t>
              </a:r>
              <a:endParaRPr sz="2300">
                <a:solidFill>
                  <a:schemeClr val="lt1"/>
                </a:solidFill>
                <a:highlight>
                  <a:srgbClr val="980000"/>
                </a:highlight>
                <a:latin typeface="Abril Fatface"/>
                <a:ea typeface="Abril Fatface"/>
                <a:cs typeface="Abril Fatface"/>
                <a:sym typeface="Abril Fatface"/>
              </a:endParaRPr>
            </a:p>
            <a:p>
              <a:pPr indent="0" lvl="0" marL="0" rtl="0" algn="l">
                <a:spcBef>
                  <a:spcPts val="800"/>
                </a:spcBef>
                <a:spcAft>
                  <a:spcPts val="0"/>
                </a:spcAft>
                <a:buNone/>
              </a:pPr>
              <a:r>
                <a:rPr lang="en" sz="1600">
                  <a:solidFill>
                    <a:schemeClr val="lt1"/>
                  </a:solidFill>
                  <a:latin typeface="Abril Fatface"/>
                  <a:ea typeface="Abril Fatface"/>
                  <a:cs typeface="Abril Fatface"/>
                  <a:sym typeface="Abril Fatface"/>
                </a:rPr>
                <a:t>Glucose levels  are  a very important factor in determining risk of diabetes. Here, it is clear that the older the age, the more spread out and extreme the glucose levels become.</a:t>
              </a:r>
              <a:endParaRPr sz="1600">
                <a:solidFill>
                  <a:schemeClr val="lt1"/>
                </a:solidFill>
                <a:latin typeface="Abril Fatface"/>
                <a:ea typeface="Abril Fatface"/>
                <a:cs typeface="Abril Fatface"/>
                <a:sym typeface="Abril Fatface"/>
              </a:endParaRPr>
            </a:p>
            <a:p>
              <a:pPr indent="0" lvl="0" marL="0" rtl="0" algn="l">
                <a:spcBef>
                  <a:spcPts val="800"/>
                </a:spcBef>
                <a:spcAft>
                  <a:spcPts val="0"/>
                </a:spcAft>
                <a:buNone/>
              </a:pPr>
              <a:r>
                <a:t/>
              </a:r>
              <a:endParaRPr b="1"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sz="1600">
                <a:solidFill>
                  <a:schemeClr val="dk2"/>
                </a:solidFill>
                <a:latin typeface="Abril Fatface"/>
                <a:ea typeface="Abril Fatface"/>
                <a:cs typeface="Abril Fatface"/>
                <a:sym typeface="Abril Fatface"/>
              </a:endParaRPr>
            </a:p>
            <a:p>
              <a:pPr indent="0" lvl="0" marL="0" rtl="0" algn="l">
                <a:spcBef>
                  <a:spcPts val="800"/>
                </a:spcBef>
                <a:spcAft>
                  <a:spcPts val="800"/>
                </a:spcAft>
                <a:buNone/>
              </a:pPr>
              <a:r>
                <a:t/>
              </a:r>
              <a:endParaRPr b="1" sz="1600">
                <a:solidFill>
                  <a:schemeClr val="dk2"/>
                </a:solidFill>
                <a:latin typeface="Abril Fatface"/>
                <a:ea typeface="Abril Fatface"/>
                <a:cs typeface="Abril Fatface"/>
                <a:sym typeface="Abril Fatface"/>
              </a:endParaRPr>
            </a:p>
          </p:txBody>
        </p:sp>
      </p:grpSp>
      <p:pic>
        <p:nvPicPr>
          <p:cNvPr id="139" name="Google Shape;139;p24"/>
          <p:cNvPicPr preferRelativeResize="0"/>
          <p:nvPr/>
        </p:nvPicPr>
        <p:blipFill rotWithShape="1">
          <a:blip r:embed="rId4">
            <a:alphaModFix/>
          </a:blip>
          <a:srcRect b="26697" l="8108" r="49985" t="26846"/>
          <a:stretch/>
        </p:blipFill>
        <p:spPr>
          <a:xfrm>
            <a:off x="350700" y="1495900"/>
            <a:ext cx="4527101" cy="2823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43" name="Shape 143"/>
        <p:cNvGrpSpPr/>
        <p:nvPr/>
      </p:nvGrpSpPr>
      <p:grpSpPr>
        <a:xfrm>
          <a:off x="0" y="0"/>
          <a:ext cx="0" cy="0"/>
          <a:chOff x="0" y="0"/>
          <a:chExt cx="0" cy="0"/>
        </a:xfrm>
      </p:grpSpPr>
      <p:sp>
        <p:nvSpPr>
          <p:cNvPr id="144" name="Google Shape;144;p25"/>
          <p:cNvSpPr txBox="1"/>
          <p:nvPr>
            <p:ph type="title"/>
          </p:nvPr>
        </p:nvSpPr>
        <p:spPr>
          <a:xfrm>
            <a:off x="1536900" y="0"/>
            <a:ext cx="52050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145" name="Google Shape;145;p25"/>
          <p:cNvGrpSpPr/>
          <p:nvPr/>
        </p:nvGrpSpPr>
        <p:grpSpPr>
          <a:xfrm>
            <a:off x="5451177" y="1380772"/>
            <a:ext cx="3135138" cy="3053337"/>
            <a:chOff x="6803275" y="427445"/>
            <a:chExt cx="2212050" cy="2504994"/>
          </a:xfrm>
        </p:grpSpPr>
        <p:pic>
          <p:nvPicPr>
            <p:cNvPr id="146" name="Google Shape;146;p25"/>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47" name="Google Shape;147;p25"/>
            <p:cNvSpPr txBox="1"/>
            <p:nvPr/>
          </p:nvSpPr>
          <p:spPr>
            <a:xfrm>
              <a:off x="6944793" y="593519"/>
              <a:ext cx="1929000" cy="2168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highlight>
                    <a:srgbClr val="980000"/>
                  </a:highlight>
                  <a:latin typeface="Abril Fatface"/>
                  <a:ea typeface="Abril Fatface"/>
                  <a:cs typeface="Abril Fatface"/>
                  <a:sym typeface="Abril Fatface"/>
                </a:rPr>
                <a:t>Age vs Insulin</a:t>
              </a:r>
              <a:endParaRPr sz="2300">
                <a:solidFill>
                  <a:schemeClr val="lt1"/>
                </a:solidFill>
                <a:highlight>
                  <a:srgbClr val="980000"/>
                </a:highlight>
                <a:latin typeface="Abril Fatface"/>
                <a:ea typeface="Abril Fatface"/>
                <a:cs typeface="Abril Fatface"/>
                <a:sym typeface="Abril Fatface"/>
              </a:endParaRPr>
            </a:p>
            <a:p>
              <a:pPr indent="0" lvl="0" marL="0" rtl="0" algn="l">
                <a:spcBef>
                  <a:spcPts val="800"/>
                </a:spcBef>
                <a:spcAft>
                  <a:spcPts val="0"/>
                </a:spcAft>
                <a:buNone/>
              </a:pPr>
              <a:r>
                <a:rPr lang="en" sz="1600">
                  <a:solidFill>
                    <a:schemeClr val="lt1"/>
                  </a:solidFill>
                  <a:latin typeface="Abril Fatface"/>
                  <a:ea typeface="Abril Fatface"/>
                  <a:cs typeface="Abril Fatface"/>
                  <a:sym typeface="Abril Fatface"/>
                </a:rPr>
                <a:t>This depicts a slight increase in insulin levels as age increases, as well as more frequent extreme levels.</a:t>
              </a:r>
              <a:endParaRPr sz="1600">
                <a:solidFill>
                  <a:schemeClr val="lt1"/>
                </a:solidFill>
                <a:latin typeface="Abril Fatface"/>
                <a:ea typeface="Abril Fatface"/>
                <a:cs typeface="Abril Fatface"/>
                <a:sym typeface="Abril Fatface"/>
              </a:endParaRPr>
            </a:p>
            <a:p>
              <a:pPr indent="0" lvl="0" marL="0" rtl="0" algn="l">
                <a:spcBef>
                  <a:spcPts val="800"/>
                </a:spcBef>
                <a:spcAft>
                  <a:spcPts val="0"/>
                </a:spcAft>
                <a:buNone/>
              </a:pPr>
              <a:r>
                <a:t/>
              </a:r>
              <a:endParaRPr b="1"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sz="1600">
                <a:solidFill>
                  <a:schemeClr val="dk2"/>
                </a:solidFill>
                <a:latin typeface="Abril Fatface"/>
                <a:ea typeface="Abril Fatface"/>
                <a:cs typeface="Abril Fatface"/>
                <a:sym typeface="Abril Fatface"/>
              </a:endParaRPr>
            </a:p>
            <a:p>
              <a:pPr indent="0" lvl="0" marL="0" rtl="0" algn="l">
                <a:spcBef>
                  <a:spcPts val="800"/>
                </a:spcBef>
                <a:spcAft>
                  <a:spcPts val="800"/>
                </a:spcAft>
                <a:buNone/>
              </a:pPr>
              <a:r>
                <a:t/>
              </a:r>
              <a:endParaRPr b="1" sz="1600">
                <a:solidFill>
                  <a:schemeClr val="dk2"/>
                </a:solidFill>
                <a:latin typeface="Abril Fatface"/>
                <a:ea typeface="Abril Fatface"/>
                <a:cs typeface="Abril Fatface"/>
                <a:sym typeface="Abril Fatface"/>
              </a:endParaRPr>
            </a:p>
          </p:txBody>
        </p:sp>
      </p:grpSp>
      <p:pic>
        <p:nvPicPr>
          <p:cNvPr id="148" name="Google Shape;148;p25"/>
          <p:cNvPicPr preferRelativeResize="0"/>
          <p:nvPr/>
        </p:nvPicPr>
        <p:blipFill>
          <a:blip r:embed="rId4">
            <a:alphaModFix/>
          </a:blip>
          <a:stretch>
            <a:fillRect/>
          </a:stretch>
        </p:blipFill>
        <p:spPr>
          <a:xfrm>
            <a:off x="280425" y="1380775"/>
            <a:ext cx="4411124" cy="298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1536900" y="0"/>
            <a:ext cx="52050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154" name="Google Shape;154;p26"/>
          <p:cNvGrpSpPr/>
          <p:nvPr/>
        </p:nvGrpSpPr>
        <p:grpSpPr>
          <a:xfrm>
            <a:off x="5451177" y="1380772"/>
            <a:ext cx="3135138" cy="3053337"/>
            <a:chOff x="6803275" y="427445"/>
            <a:chExt cx="2212050" cy="2504994"/>
          </a:xfrm>
        </p:grpSpPr>
        <p:pic>
          <p:nvPicPr>
            <p:cNvPr id="155" name="Google Shape;155;p26"/>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56" name="Google Shape;156;p26"/>
            <p:cNvSpPr txBox="1"/>
            <p:nvPr/>
          </p:nvSpPr>
          <p:spPr>
            <a:xfrm>
              <a:off x="6944793" y="593519"/>
              <a:ext cx="1929000" cy="2168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highlight>
                    <a:srgbClr val="980000"/>
                  </a:highlight>
                  <a:latin typeface="Abril Fatface"/>
                  <a:ea typeface="Abril Fatface"/>
                  <a:cs typeface="Abril Fatface"/>
                  <a:sym typeface="Abril Fatface"/>
                </a:rPr>
                <a:t>BMI vs Outcome</a:t>
              </a:r>
              <a:endParaRPr sz="2300">
                <a:solidFill>
                  <a:schemeClr val="lt1"/>
                </a:solidFill>
                <a:highlight>
                  <a:srgbClr val="980000"/>
                </a:highlight>
                <a:latin typeface="Abril Fatface"/>
                <a:ea typeface="Abril Fatface"/>
                <a:cs typeface="Abril Fatface"/>
                <a:sym typeface="Abril Fatface"/>
              </a:endParaRPr>
            </a:p>
            <a:p>
              <a:pPr indent="0" lvl="0" marL="0" rtl="0" algn="l">
                <a:spcBef>
                  <a:spcPts val="800"/>
                </a:spcBef>
                <a:spcAft>
                  <a:spcPts val="0"/>
                </a:spcAft>
                <a:buNone/>
              </a:pPr>
              <a:r>
                <a:rPr lang="en" sz="1600">
                  <a:solidFill>
                    <a:schemeClr val="lt1"/>
                  </a:solidFill>
                  <a:latin typeface="Abril Fatface"/>
                  <a:ea typeface="Abril Fatface"/>
                  <a:cs typeface="Abril Fatface"/>
                  <a:sym typeface="Abril Fatface"/>
                </a:rPr>
                <a:t>In this graph we can see that as one’s BMI increases the likelihood of them having diabetes also significantly increases.</a:t>
              </a:r>
              <a:endParaRPr sz="1600">
                <a:solidFill>
                  <a:schemeClr val="lt1"/>
                </a:solidFill>
                <a:latin typeface="Abril Fatface"/>
                <a:ea typeface="Abril Fatface"/>
                <a:cs typeface="Abril Fatface"/>
                <a:sym typeface="Abril Fatface"/>
              </a:endParaRPr>
            </a:p>
            <a:p>
              <a:pPr indent="0" lvl="0" marL="0" rtl="0" algn="l">
                <a:spcBef>
                  <a:spcPts val="800"/>
                </a:spcBef>
                <a:spcAft>
                  <a:spcPts val="0"/>
                </a:spcAft>
                <a:buNone/>
              </a:pPr>
              <a:r>
                <a:t/>
              </a:r>
              <a:endParaRPr b="1"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sz="1600">
                <a:solidFill>
                  <a:schemeClr val="dk2"/>
                </a:solidFill>
                <a:latin typeface="Abril Fatface"/>
                <a:ea typeface="Abril Fatface"/>
                <a:cs typeface="Abril Fatface"/>
                <a:sym typeface="Abril Fatface"/>
              </a:endParaRPr>
            </a:p>
            <a:p>
              <a:pPr indent="0" lvl="0" marL="0" rtl="0" algn="l">
                <a:spcBef>
                  <a:spcPts val="800"/>
                </a:spcBef>
                <a:spcAft>
                  <a:spcPts val="800"/>
                </a:spcAft>
                <a:buNone/>
              </a:pPr>
              <a:r>
                <a:t/>
              </a:r>
              <a:endParaRPr b="1" sz="1600">
                <a:solidFill>
                  <a:schemeClr val="dk2"/>
                </a:solidFill>
                <a:latin typeface="Abril Fatface"/>
                <a:ea typeface="Abril Fatface"/>
                <a:cs typeface="Abril Fatface"/>
                <a:sym typeface="Abril Fatface"/>
              </a:endParaRPr>
            </a:p>
          </p:txBody>
        </p:sp>
      </p:grpSp>
      <p:pic>
        <p:nvPicPr>
          <p:cNvPr id="157" name="Google Shape;157;p26"/>
          <p:cNvPicPr preferRelativeResize="0"/>
          <p:nvPr/>
        </p:nvPicPr>
        <p:blipFill>
          <a:blip r:embed="rId4">
            <a:alphaModFix/>
          </a:blip>
          <a:stretch>
            <a:fillRect/>
          </a:stretch>
        </p:blipFill>
        <p:spPr>
          <a:xfrm>
            <a:off x="450352" y="931238"/>
            <a:ext cx="4053349" cy="380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80000"/>
                </a:solidFill>
                <a:latin typeface="Abril Fatface"/>
                <a:ea typeface="Abril Fatface"/>
                <a:cs typeface="Abril Fatface"/>
                <a:sym typeface="Abril Fatface"/>
              </a:rPr>
              <a:t>Algorithm (Logistic Regression)</a:t>
            </a:r>
            <a:endParaRPr>
              <a:solidFill>
                <a:srgbClr val="980000"/>
              </a:solidFill>
              <a:latin typeface="Abril Fatface"/>
              <a:ea typeface="Abril Fatface"/>
              <a:cs typeface="Abril Fatface"/>
              <a:sym typeface="Abril Fatface"/>
            </a:endParaRPr>
          </a:p>
        </p:txBody>
      </p:sp>
      <p:sp>
        <p:nvSpPr>
          <p:cNvPr id="163" name="Google Shape;163;p27"/>
          <p:cNvSpPr txBox="1"/>
          <p:nvPr/>
        </p:nvSpPr>
        <p:spPr>
          <a:xfrm>
            <a:off x="405975" y="1098575"/>
            <a:ext cx="79221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bril Fatface"/>
                <a:ea typeface="Abril Fatface"/>
                <a:cs typeface="Abril Fatface"/>
                <a:sym typeface="Abril Fatface"/>
              </a:rPr>
              <a:t>What Is Logistic Regression and Why We Chose It</a:t>
            </a:r>
            <a:endParaRPr sz="1800">
              <a:solidFill>
                <a:schemeClr val="dk1"/>
              </a:solidFill>
              <a:latin typeface="Abril Fatface"/>
              <a:ea typeface="Abril Fatface"/>
              <a:cs typeface="Abril Fatface"/>
              <a:sym typeface="Abril Fatface"/>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solidFill>
                  <a:srgbClr val="223C50"/>
                </a:solidFill>
                <a:latin typeface="EB Garamond"/>
                <a:ea typeface="EB Garamond"/>
                <a:cs typeface="EB Garamond"/>
                <a:sym typeface="EB Garamond"/>
              </a:rPr>
              <a:t>A logistic regression is a classification algorithm used to predict a binary outcome based on a set of independent variables. This algorithm has a range between 0 and 1 and it is used for binary classification.</a:t>
            </a:r>
            <a:endParaRPr b="1" sz="1600">
              <a:solidFill>
                <a:srgbClr val="223C50"/>
              </a:solidFill>
              <a:latin typeface="EB Garamond"/>
              <a:ea typeface="EB Garamond"/>
              <a:cs typeface="EB Garamond"/>
              <a:sym typeface="EB Garamond"/>
            </a:endParaRPr>
          </a:p>
          <a:p>
            <a:pPr indent="0" lvl="0" marL="0" rtl="0" algn="l">
              <a:spcBef>
                <a:spcPts val="0"/>
              </a:spcBef>
              <a:spcAft>
                <a:spcPts val="0"/>
              </a:spcAft>
              <a:buNone/>
            </a:pPr>
            <a:r>
              <a:t/>
            </a:r>
            <a:endParaRPr b="1" sz="1600">
              <a:solidFill>
                <a:srgbClr val="223C50"/>
              </a:solidFill>
              <a:latin typeface="EB Garamond"/>
              <a:ea typeface="EB Garamond"/>
              <a:cs typeface="EB Garamond"/>
              <a:sym typeface="EB Garamond"/>
            </a:endParaRPr>
          </a:p>
          <a:p>
            <a:pPr indent="0" lvl="0" marL="0" rtl="0" algn="l">
              <a:spcBef>
                <a:spcPts val="0"/>
              </a:spcBef>
              <a:spcAft>
                <a:spcPts val="0"/>
              </a:spcAft>
              <a:buNone/>
            </a:pPr>
            <a:r>
              <a:rPr b="1" lang="en" sz="1600">
                <a:solidFill>
                  <a:srgbClr val="223C50"/>
                </a:solidFill>
                <a:latin typeface="EB Garamond"/>
                <a:ea typeface="EB Garamond"/>
                <a:cs typeface="EB Garamond"/>
                <a:sym typeface="EB Garamond"/>
              </a:rPr>
              <a:t>This best fits our situation because in the case of our data there are only two outcomes: a diagnosis of diabetes or no diabetes. </a:t>
            </a:r>
            <a:endParaRPr b="1" sz="1600">
              <a:solidFill>
                <a:srgbClr val="223C50"/>
              </a:solidFill>
              <a:latin typeface="EB Garamond"/>
              <a:ea typeface="EB Garamond"/>
              <a:cs typeface="EB Garamond"/>
              <a:sym typeface="EB Garamond"/>
            </a:endParaRPr>
          </a:p>
          <a:p>
            <a:pPr indent="0" lvl="0" marL="0" rtl="0" algn="l">
              <a:spcBef>
                <a:spcPts val="0"/>
              </a:spcBef>
              <a:spcAft>
                <a:spcPts val="0"/>
              </a:spcAft>
              <a:buNone/>
            </a:pPr>
            <a:r>
              <a:t/>
            </a:r>
            <a:endParaRPr b="1" sz="1350">
              <a:solidFill>
                <a:srgbClr val="223C50"/>
              </a:solidFill>
              <a:latin typeface="EB Garamond"/>
              <a:ea typeface="EB Garamond"/>
              <a:cs typeface="EB Garamond"/>
              <a:sym typeface="EB Garamond"/>
            </a:endParaRPr>
          </a:p>
          <a:p>
            <a:pPr indent="0" lvl="0" marL="0" rtl="0" algn="l">
              <a:spcBef>
                <a:spcPts val="0"/>
              </a:spcBef>
              <a:spcAft>
                <a:spcPts val="0"/>
              </a:spcAft>
              <a:buNone/>
            </a:pPr>
            <a:r>
              <a:t/>
            </a:r>
            <a:endParaRPr b="1" sz="1350">
              <a:solidFill>
                <a:srgbClr val="223C50"/>
              </a:solidFill>
              <a:latin typeface="EB Garamond"/>
              <a:ea typeface="EB Garamond"/>
              <a:cs typeface="EB Garamond"/>
              <a:sym typeface="EB Garamond"/>
            </a:endParaRPr>
          </a:p>
          <a:p>
            <a:pPr indent="0" lvl="0" marL="0" rtl="0" algn="l">
              <a:spcBef>
                <a:spcPts val="0"/>
              </a:spcBef>
              <a:spcAft>
                <a:spcPts val="0"/>
              </a:spcAft>
              <a:buNone/>
            </a:pPr>
            <a:r>
              <a:t/>
            </a:r>
            <a:endParaRPr b="1" sz="1350">
              <a:solidFill>
                <a:srgbClr val="223C50"/>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80000"/>
                </a:solidFill>
                <a:latin typeface="Abril Fatface"/>
                <a:ea typeface="Abril Fatface"/>
                <a:cs typeface="Abril Fatface"/>
                <a:sym typeface="Abril Fatface"/>
              </a:rPr>
              <a:t>Algorithm cont.</a:t>
            </a:r>
            <a:endParaRPr>
              <a:solidFill>
                <a:srgbClr val="980000"/>
              </a:solidFill>
              <a:latin typeface="Abril Fatface"/>
              <a:ea typeface="Abril Fatface"/>
              <a:cs typeface="Abril Fatface"/>
              <a:sym typeface="Abril Fatface"/>
            </a:endParaRPr>
          </a:p>
        </p:txBody>
      </p:sp>
      <p:sp>
        <p:nvSpPr>
          <p:cNvPr id="169" name="Google Shape;169;p28"/>
          <p:cNvSpPr txBox="1"/>
          <p:nvPr/>
        </p:nvSpPr>
        <p:spPr>
          <a:xfrm>
            <a:off x="6907600" y="402125"/>
            <a:ext cx="599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ril Fatface"/>
                <a:ea typeface="Abril Fatface"/>
                <a:cs typeface="Abril Fatface"/>
                <a:sym typeface="Abril Fatface"/>
              </a:rPr>
              <a:t>Accuracy: 70-80%</a:t>
            </a:r>
            <a:endParaRPr>
              <a:latin typeface="Abril Fatface"/>
              <a:ea typeface="Abril Fatface"/>
              <a:cs typeface="Abril Fatface"/>
              <a:sym typeface="Abril Fatface"/>
            </a:endParaRPr>
          </a:p>
          <a:p>
            <a:pPr indent="0" lvl="0" marL="0" rtl="0" algn="l">
              <a:spcBef>
                <a:spcPts val="0"/>
              </a:spcBef>
              <a:spcAft>
                <a:spcPts val="0"/>
              </a:spcAft>
              <a:buNone/>
            </a:pPr>
            <a:r>
              <a:rPr lang="en" u="sng">
                <a:solidFill>
                  <a:srgbClr val="980000"/>
                </a:solidFill>
                <a:latin typeface="Abril Fatface"/>
                <a:ea typeface="Abril Fatface"/>
                <a:cs typeface="Abril Fatface"/>
                <a:sym typeface="Abril Fatface"/>
                <a:hlinkClick r:id="rId3">
                  <a:extLst>
                    <a:ext uri="{A12FA001-AC4F-418D-AE19-62706E023703}">
                      <ahyp:hlinkClr val="tx"/>
                    </a:ext>
                  </a:extLst>
                </a:hlinkClick>
              </a:rPr>
              <a:t>Jupyter Notebook</a:t>
            </a:r>
            <a:endParaRPr>
              <a:solidFill>
                <a:srgbClr val="980000"/>
              </a:solidFill>
              <a:latin typeface="Abril Fatface"/>
              <a:ea typeface="Abril Fatface"/>
              <a:cs typeface="Abril Fatface"/>
              <a:sym typeface="Abril Fatface"/>
            </a:endParaRPr>
          </a:p>
        </p:txBody>
      </p:sp>
      <p:pic>
        <p:nvPicPr>
          <p:cNvPr id="170" name="Google Shape;170;p28"/>
          <p:cNvPicPr preferRelativeResize="0"/>
          <p:nvPr/>
        </p:nvPicPr>
        <p:blipFill>
          <a:blip r:embed="rId4">
            <a:alphaModFix/>
          </a:blip>
          <a:stretch>
            <a:fillRect/>
          </a:stretch>
        </p:blipFill>
        <p:spPr>
          <a:xfrm>
            <a:off x="3144800" y="4658225"/>
            <a:ext cx="2760350" cy="400200"/>
          </a:xfrm>
          <a:prstGeom prst="rect">
            <a:avLst/>
          </a:prstGeom>
          <a:noFill/>
          <a:ln>
            <a:noFill/>
          </a:ln>
        </p:spPr>
      </p:pic>
      <p:pic>
        <p:nvPicPr>
          <p:cNvPr id="171" name="Google Shape;171;p28"/>
          <p:cNvPicPr preferRelativeResize="0"/>
          <p:nvPr/>
        </p:nvPicPr>
        <p:blipFill>
          <a:blip r:embed="rId5">
            <a:alphaModFix/>
          </a:blip>
          <a:stretch>
            <a:fillRect/>
          </a:stretch>
        </p:blipFill>
        <p:spPr>
          <a:xfrm>
            <a:off x="6383650" y="4622125"/>
            <a:ext cx="2760349" cy="400200"/>
          </a:xfrm>
          <a:prstGeom prst="rect">
            <a:avLst/>
          </a:prstGeom>
          <a:noFill/>
          <a:ln>
            <a:noFill/>
          </a:ln>
        </p:spPr>
      </p:pic>
      <p:pic>
        <p:nvPicPr>
          <p:cNvPr id="172" name="Google Shape;172;p28"/>
          <p:cNvPicPr preferRelativeResize="0"/>
          <p:nvPr/>
        </p:nvPicPr>
        <p:blipFill>
          <a:blip r:embed="rId6">
            <a:alphaModFix/>
          </a:blip>
          <a:stretch>
            <a:fillRect/>
          </a:stretch>
        </p:blipFill>
        <p:spPr>
          <a:xfrm>
            <a:off x="0" y="4658225"/>
            <a:ext cx="2760354" cy="400200"/>
          </a:xfrm>
          <a:prstGeom prst="rect">
            <a:avLst/>
          </a:prstGeom>
          <a:noFill/>
          <a:ln>
            <a:noFill/>
          </a:ln>
        </p:spPr>
      </p:pic>
      <p:sp>
        <p:nvSpPr>
          <p:cNvPr id="173" name="Google Shape;173;p28"/>
          <p:cNvSpPr txBox="1"/>
          <p:nvPr/>
        </p:nvSpPr>
        <p:spPr>
          <a:xfrm>
            <a:off x="396975" y="1089550"/>
            <a:ext cx="8256000" cy="25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bril Fatface"/>
                <a:ea typeface="Abril Fatface"/>
                <a:cs typeface="Abril Fatface"/>
                <a:sym typeface="Abril Fatface"/>
              </a:rPr>
              <a:t>Test Set vs. Training Set</a:t>
            </a:r>
            <a:endParaRPr b="1">
              <a:solidFill>
                <a:schemeClr val="dk1"/>
              </a:solidFill>
              <a:latin typeface="Abril Fatface"/>
              <a:ea typeface="Abril Fatface"/>
              <a:cs typeface="Abril Fatface"/>
              <a:sym typeface="Abril Fatface"/>
            </a:endParaRPr>
          </a:p>
          <a:p>
            <a:pPr indent="0" lvl="0" marL="0" rtl="0" algn="l">
              <a:spcBef>
                <a:spcPts val="0"/>
              </a:spcBef>
              <a:spcAft>
                <a:spcPts val="0"/>
              </a:spcAft>
              <a:buNone/>
            </a:pPr>
            <a:r>
              <a:t/>
            </a:r>
            <a:endParaRPr b="1">
              <a:solidFill>
                <a:srgbClr val="223C50"/>
              </a:solidFill>
              <a:latin typeface="Abril Fatface"/>
              <a:ea typeface="Abril Fatface"/>
              <a:cs typeface="Abril Fatface"/>
              <a:sym typeface="Abril Fatface"/>
            </a:endParaRPr>
          </a:p>
          <a:p>
            <a:pPr indent="0" lvl="0" marL="0" rtl="0" algn="l">
              <a:spcBef>
                <a:spcPts val="0"/>
              </a:spcBef>
              <a:spcAft>
                <a:spcPts val="0"/>
              </a:spcAft>
              <a:buNone/>
            </a:pPr>
            <a:r>
              <a:rPr b="1" lang="en" sz="1350">
                <a:solidFill>
                  <a:srgbClr val="223C50"/>
                </a:solidFill>
                <a:latin typeface="EB Garamond"/>
                <a:ea typeface="EB Garamond"/>
                <a:cs typeface="EB Garamond"/>
                <a:sym typeface="EB Garamond"/>
              </a:rPr>
              <a:t>80% of the data was used to train the model while the remaining 20% was used to test the model.</a:t>
            </a:r>
            <a:endParaRPr b="1" sz="1350">
              <a:solidFill>
                <a:srgbClr val="223C50"/>
              </a:solidFill>
              <a:latin typeface="EB Garamond"/>
              <a:ea typeface="EB Garamond"/>
              <a:cs typeface="EB Garamond"/>
              <a:sym typeface="EB Garamond"/>
            </a:endParaRPr>
          </a:p>
          <a:p>
            <a:pPr indent="0" lvl="0" marL="0" rtl="0" algn="l">
              <a:spcBef>
                <a:spcPts val="0"/>
              </a:spcBef>
              <a:spcAft>
                <a:spcPts val="0"/>
              </a:spcAft>
              <a:buNone/>
            </a:pPr>
            <a:r>
              <a:t/>
            </a:r>
            <a:endParaRPr b="1" sz="1350">
              <a:solidFill>
                <a:srgbClr val="223C50"/>
              </a:solidFill>
              <a:latin typeface="EB Garamond"/>
              <a:ea typeface="EB Garamond"/>
              <a:cs typeface="EB Garamond"/>
              <a:sym typeface="EB Garamond"/>
            </a:endParaRPr>
          </a:p>
          <a:p>
            <a:pPr indent="0" lvl="0" marL="0" rtl="0" algn="l">
              <a:spcBef>
                <a:spcPts val="0"/>
              </a:spcBef>
              <a:spcAft>
                <a:spcPts val="0"/>
              </a:spcAft>
              <a:buNone/>
            </a:pPr>
            <a:r>
              <a:rPr b="1" lang="en">
                <a:solidFill>
                  <a:schemeClr val="dk1"/>
                </a:solidFill>
                <a:latin typeface="Abril Fatface"/>
                <a:ea typeface="Abril Fatface"/>
                <a:cs typeface="Abril Fatface"/>
                <a:sym typeface="Abril Fatface"/>
              </a:rPr>
              <a:t>Final Conclusion</a:t>
            </a:r>
            <a:endParaRPr b="1">
              <a:solidFill>
                <a:schemeClr val="dk1"/>
              </a:solidFill>
              <a:latin typeface="Abril Fatface"/>
              <a:ea typeface="Abril Fatface"/>
              <a:cs typeface="Abril Fatface"/>
              <a:sym typeface="Abril Fatface"/>
            </a:endParaRPr>
          </a:p>
          <a:p>
            <a:pPr indent="0" lvl="0" marL="0" rtl="0" algn="l">
              <a:spcBef>
                <a:spcPts val="0"/>
              </a:spcBef>
              <a:spcAft>
                <a:spcPts val="0"/>
              </a:spcAft>
              <a:buNone/>
            </a:pPr>
            <a:r>
              <a:t/>
            </a:r>
            <a:endParaRPr b="1">
              <a:solidFill>
                <a:srgbClr val="223C50"/>
              </a:solidFill>
              <a:latin typeface="Abril Fatface"/>
              <a:ea typeface="Abril Fatface"/>
              <a:cs typeface="Abril Fatface"/>
              <a:sym typeface="Abril Fatface"/>
            </a:endParaRPr>
          </a:p>
          <a:p>
            <a:pPr indent="0" lvl="0" marL="0" rtl="0" algn="l">
              <a:spcBef>
                <a:spcPts val="0"/>
              </a:spcBef>
              <a:spcAft>
                <a:spcPts val="0"/>
              </a:spcAft>
              <a:buNone/>
            </a:pPr>
            <a:r>
              <a:rPr b="1" lang="en" sz="1350">
                <a:solidFill>
                  <a:srgbClr val="223C50"/>
                </a:solidFill>
                <a:latin typeface="EB Garamond"/>
                <a:ea typeface="EB Garamond"/>
                <a:cs typeface="EB Garamond"/>
                <a:sym typeface="EB Garamond"/>
              </a:rPr>
              <a:t>When we ran our algorithm we found that the accuracy lied around 70-80%. In terms of prediction this is really good. At this point in time this technology would only supplement your doctors visit and if you get worrying results you should confirm with a real diagnosis. While at this moment this wouldn’t replace a professional diagnosis it is possible in the future that maybe with more data and different features you may not need to go to the doctor to get a diagnosis for diabetes.</a:t>
            </a:r>
            <a:endParaRPr b="1" sz="1350">
              <a:solidFill>
                <a:srgbClr val="223C50"/>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7" name="Shape 177"/>
        <p:cNvGrpSpPr/>
        <p:nvPr/>
      </p:nvGrpSpPr>
      <p:grpSpPr>
        <a:xfrm>
          <a:off x="0" y="0"/>
          <a:ext cx="0" cy="0"/>
          <a:chOff x="0" y="0"/>
          <a:chExt cx="0" cy="0"/>
        </a:xfrm>
      </p:grpSpPr>
      <p:sp>
        <p:nvSpPr>
          <p:cNvPr id="178" name="Google Shape;178;p29"/>
          <p:cNvSpPr txBox="1"/>
          <p:nvPr>
            <p:ph type="title"/>
          </p:nvPr>
        </p:nvSpPr>
        <p:spPr>
          <a:xfrm>
            <a:off x="73075" y="48500"/>
            <a:ext cx="5205000" cy="88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000"/>
              </a:spcAft>
              <a:buNone/>
            </a:pPr>
            <a:r>
              <a:rPr lang="en">
                <a:solidFill>
                  <a:srgbClr val="000000"/>
                </a:solidFill>
                <a:latin typeface="Abril Fatface"/>
                <a:ea typeface="Abril Fatface"/>
                <a:cs typeface="Abril Fatface"/>
                <a:sym typeface="Abril Fatface"/>
              </a:rPr>
              <a:t>Website</a:t>
            </a:r>
            <a:endParaRPr b="0" sz="3300"/>
          </a:p>
        </p:txBody>
      </p:sp>
      <p:sp>
        <p:nvSpPr>
          <p:cNvPr id="179" name="Google Shape;179;p29"/>
          <p:cNvSpPr txBox="1"/>
          <p:nvPr/>
        </p:nvSpPr>
        <p:spPr>
          <a:xfrm>
            <a:off x="0" y="4096800"/>
            <a:ext cx="261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 </a:t>
            </a:r>
            <a:r>
              <a:rPr lang="en" u="sng">
                <a:solidFill>
                  <a:schemeClr val="hlink"/>
                </a:solidFill>
                <a:hlinkClick r:id="rId3"/>
              </a:rPr>
              <a:t>https://medicineandhealthorg.romanetelusma1.repl.co/</a:t>
            </a:r>
            <a:r>
              <a:rPr lang="en"/>
              <a:t> </a:t>
            </a:r>
            <a:endParaRPr/>
          </a:p>
        </p:txBody>
      </p:sp>
      <p:pic>
        <p:nvPicPr>
          <p:cNvPr id="180" name="Google Shape;180;p29"/>
          <p:cNvPicPr preferRelativeResize="0"/>
          <p:nvPr/>
        </p:nvPicPr>
        <p:blipFill>
          <a:blip r:embed="rId4">
            <a:alphaModFix/>
          </a:blip>
          <a:stretch>
            <a:fillRect/>
          </a:stretch>
        </p:blipFill>
        <p:spPr>
          <a:xfrm>
            <a:off x="73075" y="1350350"/>
            <a:ext cx="2926848" cy="1829274"/>
          </a:xfrm>
          <a:prstGeom prst="rect">
            <a:avLst/>
          </a:prstGeom>
          <a:noFill/>
          <a:ln>
            <a:noFill/>
          </a:ln>
        </p:spPr>
      </p:pic>
      <p:pic>
        <p:nvPicPr>
          <p:cNvPr id="181" name="Google Shape;181;p29"/>
          <p:cNvPicPr preferRelativeResize="0"/>
          <p:nvPr/>
        </p:nvPicPr>
        <p:blipFill>
          <a:blip r:embed="rId5">
            <a:alphaModFix/>
          </a:blip>
          <a:stretch>
            <a:fillRect/>
          </a:stretch>
        </p:blipFill>
        <p:spPr>
          <a:xfrm>
            <a:off x="3103487" y="1350350"/>
            <a:ext cx="2926848" cy="1829280"/>
          </a:xfrm>
          <a:prstGeom prst="rect">
            <a:avLst/>
          </a:prstGeom>
          <a:noFill/>
          <a:ln>
            <a:noFill/>
          </a:ln>
        </p:spPr>
      </p:pic>
      <p:pic>
        <p:nvPicPr>
          <p:cNvPr id="182" name="Google Shape;182;p29"/>
          <p:cNvPicPr preferRelativeResize="0"/>
          <p:nvPr/>
        </p:nvPicPr>
        <p:blipFill>
          <a:blip r:embed="rId6">
            <a:alphaModFix/>
          </a:blip>
          <a:stretch>
            <a:fillRect/>
          </a:stretch>
        </p:blipFill>
        <p:spPr>
          <a:xfrm>
            <a:off x="6133900" y="1350350"/>
            <a:ext cx="2926843" cy="1829274"/>
          </a:xfrm>
          <a:prstGeom prst="rect">
            <a:avLst/>
          </a:prstGeom>
          <a:noFill/>
          <a:ln>
            <a:noFill/>
          </a:ln>
        </p:spPr>
      </p:pic>
      <p:sp>
        <p:nvSpPr>
          <p:cNvPr id="183" name="Google Shape;183;p29"/>
          <p:cNvSpPr txBox="1"/>
          <p:nvPr/>
        </p:nvSpPr>
        <p:spPr>
          <a:xfrm>
            <a:off x="114300" y="3304300"/>
            <a:ext cx="28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Login Page</a:t>
            </a:r>
            <a:endParaRPr/>
          </a:p>
        </p:txBody>
      </p:sp>
      <p:sp>
        <p:nvSpPr>
          <p:cNvPr id="184" name="Google Shape;184;p29"/>
          <p:cNvSpPr txBox="1"/>
          <p:nvPr/>
        </p:nvSpPr>
        <p:spPr>
          <a:xfrm>
            <a:off x="3096500" y="3262750"/>
            <a:ext cx="29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Home Page</a:t>
            </a:r>
            <a:endParaRPr/>
          </a:p>
        </p:txBody>
      </p:sp>
      <p:sp>
        <p:nvSpPr>
          <p:cNvPr id="185" name="Google Shape;185;p29"/>
          <p:cNvSpPr txBox="1"/>
          <p:nvPr/>
        </p:nvSpPr>
        <p:spPr>
          <a:xfrm>
            <a:off x="6161800" y="3241975"/>
            <a:ext cx="28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Form Page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73075" y="-76200"/>
            <a:ext cx="5205000" cy="88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000"/>
              </a:spcAft>
              <a:buNone/>
            </a:pPr>
            <a:r>
              <a:rPr lang="en">
                <a:solidFill>
                  <a:srgbClr val="000000"/>
                </a:solidFill>
                <a:latin typeface="Abril Fatface"/>
                <a:ea typeface="Abril Fatface"/>
                <a:cs typeface="Abril Fatface"/>
                <a:sym typeface="Abril Fatface"/>
              </a:rPr>
              <a:t>Website</a:t>
            </a:r>
            <a:endParaRPr b="0" sz="3300"/>
          </a:p>
        </p:txBody>
      </p:sp>
      <p:sp>
        <p:nvSpPr>
          <p:cNvPr id="191" name="Google Shape;191;p30"/>
          <p:cNvSpPr txBox="1"/>
          <p:nvPr/>
        </p:nvSpPr>
        <p:spPr>
          <a:xfrm>
            <a:off x="0" y="4096800"/>
            <a:ext cx="261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 </a:t>
            </a:r>
            <a:r>
              <a:rPr lang="en" u="sng">
                <a:solidFill>
                  <a:schemeClr val="hlink"/>
                </a:solidFill>
                <a:hlinkClick r:id="rId3"/>
              </a:rPr>
              <a:t>https://medicineandhealthorg.romanetelusma1.repl.co/</a:t>
            </a:r>
            <a:r>
              <a:rPr lang="en"/>
              <a:t> </a:t>
            </a:r>
            <a:endParaRPr/>
          </a:p>
        </p:txBody>
      </p:sp>
      <p:pic>
        <p:nvPicPr>
          <p:cNvPr id="192" name="Google Shape;192;p30" title="Good Video.mkv">
            <a:hlinkClick r:id="rId4"/>
          </p:cNvPr>
          <p:cNvPicPr preferRelativeResize="0"/>
          <p:nvPr/>
        </p:nvPicPr>
        <p:blipFill>
          <a:blip r:embed="rId5">
            <a:alphaModFix/>
          </a:blip>
          <a:stretch>
            <a:fillRect/>
          </a:stretch>
        </p:blipFill>
        <p:spPr>
          <a:xfrm>
            <a:off x="2489100" y="6678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6" name="Shape 196"/>
        <p:cNvGrpSpPr/>
        <p:nvPr/>
      </p:nvGrpSpPr>
      <p:grpSpPr>
        <a:xfrm>
          <a:off x="0" y="0"/>
          <a:ext cx="0" cy="0"/>
          <a:chOff x="0" y="0"/>
          <a:chExt cx="0" cy="0"/>
        </a:xfrm>
      </p:grpSpPr>
      <p:sp>
        <p:nvSpPr>
          <p:cNvPr id="197" name="Google Shape;197;p31"/>
          <p:cNvSpPr txBox="1"/>
          <p:nvPr/>
        </p:nvSpPr>
        <p:spPr>
          <a:xfrm>
            <a:off x="399750" y="621850"/>
            <a:ext cx="303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CC0000"/>
                </a:solidFill>
                <a:latin typeface="Abril Fatface"/>
                <a:ea typeface="Abril Fatface"/>
                <a:cs typeface="Abril Fatface"/>
                <a:sym typeface="Abril Fatface"/>
              </a:rPr>
              <a:t>Impact on Society</a:t>
            </a:r>
            <a:endParaRPr sz="2600">
              <a:solidFill>
                <a:srgbClr val="CC0000"/>
              </a:solidFill>
              <a:latin typeface="Abril Fatface"/>
              <a:ea typeface="Abril Fatface"/>
              <a:cs typeface="Abril Fatface"/>
              <a:sym typeface="Abril Fatface"/>
            </a:endParaRPr>
          </a:p>
        </p:txBody>
      </p:sp>
      <p:sp>
        <p:nvSpPr>
          <p:cNvPr id="198" name="Google Shape;198;p31"/>
          <p:cNvSpPr txBox="1"/>
          <p:nvPr/>
        </p:nvSpPr>
        <p:spPr>
          <a:xfrm>
            <a:off x="399750" y="1240200"/>
            <a:ext cx="3331200" cy="3417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EB Garamond"/>
                <a:ea typeface="EB Garamond"/>
                <a:cs typeface="EB Garamond"/>
                <a:sym typeface="EB Garamond"/>
              </a:rPr>
              <a:t>With the advancement of technology as well as the growing applications of artificial intelligence in healthcare, there are positive and negative effects that have to be taken into consideration. Our application reduces the amount of doctor visits and not only increases efficiency for patients but also the doctor. Both patients and doctors can easily keep track of a patient’s health and treatment progress through a virtual platform. Patients can also figure out what steps to take next in terms of their diet and exercise levels without having to re-visit their doctors constantly for advice. </a:t>
            </a:r>
            <a:endParaRPr b="1">
              <a:solidFill>
                <a:schemeClr val="dk1"/>
              </a:solidFill>
              <a:latin typeface="EB Garamond"/>
              <a:ea typeface="EB Garamond"/>
              <a:cs typeface="EB Garamond"/>
              <a:sym typeface="EB Garamond"/>
            </a:endParaRPr>
          </a:p>
        </p:txBody>
      </p:sp>
      <p:pic>
        <p:nvPicPr>
          <p:cNvPr id="199" name="Google Shape;199;p31"/>
          <p:cNvPicPr preferRelativeResize="0"/>
          <p:nvPr/>
        </p:nvPicPr>
        <p:blipFill>
          <a:blip r:embed="rId3">
            <a:alphaModFix/>
          </a:blip>
          <a:stretch>
            <a:fillRect/>
          </a:stretch>
        </p:blipFill>
        <p:spPr>
          <a:xfrm>
            <a:off x="4823700" y="505525"/>
            <a:ext cx="3455650" cy="1582426"/>
          </a:xfrm>
          <a:prstGeom prst="rect">
            <a:avLst/>
          </a:prstGeom>
          <a:noFill/>
          <a:ln cap="flat" cmpd="sng" w="19050">
            <a:solidFill>
              <a:srgbClr val="D5A6BD"/>
            </a:solidFill>
            <a:prstDash val="solid"/>
            <a:round/>
            <a:headEnd len="sm" w="sm" type="none"/>
            <a:tailEnd len="sm" w="sm" type="none"/>
          </a:ln>
        </p:spPr>
      </p:pic>
      <p:sp>
        <p:nvSpPr>
          <p:cNvPr id="200" name="Google Shape;200;p31"/>
          <p:cNvSpPr txBox="1"/>
          <p:nvPr/>
        </p:nvSpPr>
        <p:spPr>
          <a:xfrm>
            <a:off x="4926417" y="2087942"/>
            <a:ext cx="288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Average"/>
                <a:ea typeface="Average"/>
                <a:cs typeface="Average"/>
                <a:sym typeface="Average"/>
              </a:rPr>
              <a:t>Source- Oxford </a:t>
            </a:r>
            <a:r>
              <a:rPr lang="en" sz="900">
                <a:solidFill>
                  <a:schemeClr val="dk2"/>
                </a:solidFill>
                <a:latin typeface="Average"/>
                <a:ea typeface="Average"/>
                <a:cs typeface="Average"/>
                <a:sym typeface="Average"/>
              </a:rPr>
              <a:t>University</a:t>
            </a:r>
            <a:r>
              <a:rPr lang="en" sz="900">
                <a:solidFill>
                  <a:schemeClr val="dk2"/>
                </a:solidFill>
                <a:latin typeface="Average"/>
                <a:ea typeface="Average"/>
                <a:cs typeface="Average"/>
                <a:sym typeface="Average"/>
              </a:rPr>
              <a:t> / Yale University</a:t>
            </a:r>
            <a:endParaRPr sz="900">
              <a:solidFill>
                <a:schemeClr val="dk2"/>
              </a:solidFill>
              <a:latin typeface="Average"/>
              <a:ea typeface="Average"/>
              <a:cs typeface="Average"/>
              <a:sym typeface="Average"/>
            </a:endParaRPr>
          </a:p>
        </p:txBody>
      </p:sp>
      <p:sp>
        <p:nvSpPr>
          <p:cNvPr id="201" name="Google Shape;201;p31"/>
          <p:cNvSpPr txBox="1"/>
          <p:nvPr/>
        </p:nvSpPr>
        <p:spPr>
          <a:xfrm flipH="1">
            <a:off x="4016225" y="2632550"/>
            <a:ext cx="4703700" cy="1985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EB Garamond"/>
                <a:ea typeface="EB Garamond"/>
                <a:cs typeface="EB Garamond"/>
                <a:sym typeface="EB Garamond"/>
              </a:rPr>
              <a:t>This is a graph that expresses the increase of artificial intelligence in a </a:t>
            </a:r>
            <a:r>
              <a:rPr b="1" lang="en" sz="1300">
                <a:solidFill>
                  <a:schemeClr val="dk1"/>
                </a:solidFill>
                <a:latin typeface="EB Garamond"/>
                <a:ea typeface="EB Garamond"/>
                <a:cs typeface="EB Garamond"/>
                <a:sym typeface="EB Garamond"/>
              </a:rPr>
              <a:t>variety</a:t>
            </a:r>
            <a:r>
              <a:rPr b="1" lang="en" sz="1300">
                <a:solidFill>
                  <a:schemeClr val="dk1"/>
                </a:solidFill>
                <a:latin typeface="EB Garamond"/>
                <a:ea typeface="EB Garamond"/>
                <a:cs typeface="EB Garamond"/>
                <a:sym typeface="EB Garamond"/>
              </a:rPr>
              <a:t> of STEM based fields over the past couple of years.</a:t>
            </a:r>
            <a:endParaRPr b="1" sz="1300">
              <a:solidFill>
                <a:schemeClr val="dk1"/>
              </a:solidFill>
              <a:latin typeface="EB Garamond"/>
              <a:ea typeface="EB Garamond"/>
              <a:cs typeface="EB Garamond"/>
              <a:sym typeface="EB Garamond"/>
            </a:endParaRPr>
          </a:p>
          <a:p>
            <a:pPr indent="0" lvl="0" marL="0" rtl="0" algn="ctr">
              <a:spcBef>
                <a:spcPts val="0"/>
              </a:spcBef>
              <a:spcAft>
                <a:spcPts val="0"/>
              </a:spcAft>
              <a:buNone/>
            </a:pPr>
            <a:r>
              <a:rPr b="1" lang="en" sz="1300">
                <a:solidFill>
                  <a:schemeClr val="dk1"/>
                </a:solidFill>
                <a:latin typeface="EB Garamond"/>
                <a:ea typeface="EB Garamond"/>
                <a:cs typeface="EB Garamond"/>
                <a:sym typeface="EB Garamond"/>
              </a:rPr>
              <a:t>With this rapid increase in automated labor, many express their concerns of artificial intelligence replacing actual physicians. However, especially in light of the recent pandemic, the United States has faced a shortage of physicians. Our application doesn’t get rid of the need for doctors, but does get rid of tedious doctor visits. This can also help decrease burnout in physicians as it leaves extra time for them to attend to other patients and tasks.</a:t>
            </a:r>
            <a:endParaRPr b="1" sz="1300">
              <a:solidFill>
                <a:schemeClr val="dk1"/>
              </a:solidFill>
              <a:latin typeface="EB Garamond"/>
              <a:ea typeface="EB Garamond"/>
              <a:cs typeface="EB Garamond"/>
              <a:sym typeface="EB Garamond"/>
            </a:endParaRPr>
          </a:p>
        </p:txBody>
      </p:sp>
      <p:pic>
        <p:nvPicPr>
          <p:cNvPr id="202" name="Google Shape;202;p31"/>
          <p:cNvPicPr preferRelativeResize="0"/>
          <p:nvPr/>
        </p:nvPicPr>
        <p:blipFill rotWithShape="1">
          <a:blip r:embed="rId4">
            <a:alphaModFix/>
          </a:blip>
          <a:srcRect b="0" l="11260" r="8366" t="4242"/>
          <a:stretch/>
        </p:blipFill>
        <p:spPr>
          <a:xfrm>
            <a:off x="3800400" y="1368050"/>
            <a:ext cx="1066600" cy="100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06" name="Shape 206"/>
        <p:cNvGrpSpPr/>
        <p:nvPr/>
      </p:nvGrpSpPr>
      <p:grpSpPr>
        <a:xfrm>
          <a:off x="0" y="0"/>
          <a:ext cx="0" cy="0"/>
          <a:chOff x="0" y="0"/>
          <a:chExt cx="0" cy="0"/>
        </a:xfrm>
      </p:grpSpPr>
      <p:sp>
        <p:nvSpPr>
          <p:cNvPr id="207" name="Google Shape;207;p32"/>
          <p:cNvSpPr txBox="1"/>
          <p:nvPr/>
        </p:nvSpPr>
        <p:spPr>
          <a:xfrm>
            <a:off x="388575" y="341925"/>
            <a:ext cx="303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CC0000"/>
                </a:solidFill>
                <a:latin typeface="Abril Fatface"/>
                <a:ea typeface="Abril Fatface"/>
                <a:cs typeface="Abril Fatface"/>
                <a:sym typeface="Abril Fatface"/>
              </a:rPr>
              <a:t>Ethics</a:t>
            </a:r>
            <a:r>
              <a:rPr lang="en" sz="2600">
                <a:solidFill>
                  <a:schemeClr val="lt1"/>
                </a:solidFill>
                <a:latin typeface="Abril Fatface"/>
                <a:ea typeface="Abril Fatface"/>
                <a:cs typeface="Abril Fatface"/>
                <a:sym typeface="Abril Fatface"/>
              </a:rPr>
              <a:t> </a:t>
            </a:r>
            <a:endParaRPr sz="2600">
              <a:solidFill>
                <a:schemeClr val="lt1"/>
              </a:solidFill>
              <a:latin typeface="Abril Fatface"/>
              <a:ea typeface="Abril Fatface"/>
              <a:cs typeface="Abril Fatface"/>
              <a:sym typeface="Abril Fatface"/>
            </a:endParaRPr>
          </a:p>
        </p:txBody>
      </p:sp>
      <p:sp>
        <p:nvSpPr>
          <p:cNvPr id="208" name="Google Shape;208;p32"/>
          <p:cNvSpPr txBox="1"/>
          <p:nvPr/>
        </p:nvSpPr>
        <p:spPr>
          <a:xfrm>
            <a:off x="283700" y="793000"/>
            <a:ext cx="7670700" cy="4279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EB Garamond"/>
                <a:ea typeface="EB Garamond"/>
                <a:cs typeface="EB Garamond"/>
                <a:sym typeface="EB Garamond"/>
              </a:rPr>
              <a:t>Due to private patient information input into an online platform, there come many privacy and bias concerns.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rPr b="1" lang="en">
                <a:solidFill>
                  <a:schemeClr val="dk1"/>
                </a:solidFill>
                <a:latin typeface="EB Garamond"/>
                <a:ea typeface="EB Garamond"/>
                <a:cs typeface="EB Garamond"/>
                <a:sym typeface="EB Garamond"/>
              </a:rPr>
              <a:t>A study from the University of California Berkeley states that advances in artificial intelligence have rendered the Health Insurance Portability and Accountability Act of 1996 (HIPAA) obsolete, meaning no longer in use. However, through a consumer’s healthcare data, AI can be utilized by suggesting diagnoses, more </a:t>
            </a:r>
            <a:r>
              <a:rPr b="1" lang="en">
                <a:solidFill>
                  <a:schemeClr val="dk1"/>
                </a:solidFill>
                <a:latin typeface="EB Garamond"/>
                <a:ea typeface="EB Garamond"/>
                <a:cs typeface="EB Garamond"/>
                <a:sym typeface="EB Garamond"/>
              </a:rPr>
              <a:t>accurately</a:t>
            </a:r>
            <a:r>
              <a:rPr b="1" lang="en">
                <a:solidFill>
                  <a:schemeClr val="dk1"/>
                </a:solidFill>
                <a:latin typeface="EB Garamond"/>
                <a:ea typeface="EB Garamond"/>
                <a:cs typeface="EB Garamond"/>
                <a:sym typeface="EB Garamond"/>
              </a:rPr>
              <a:t> interpreting medical device images, increasing the rate of medical development, and more.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rPr b="1" lang="en">
                <a:solidFill>
                  <a:schemeClr val="dk1"/>
                </a:solidFill>
                <a:latin typeface="EB Garamond"/>
                <a:ea typeface="EB Garamond"/>
                <a:cs typeface="EB Garamond"/>
                <a:sym typeface="EB Garamond"/>
              </a:rPr>
              <a:t>On the other hand, insurance companies can also use consumer healthcare information for biased categorizing and economic profit.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rPr b="1" lang="en">
                <a:solidFill>
                  <a:schemeClr val="dk1"/>
                </a:solidFill>
                <a:latin typeface="EB Garamond"/>
                <a:ea typeface="EB Garamond"/>
                <a:cs typeface="EB Garamond"/>
                <a:sym typeface="EB Garamond"/>
              </a:rPr>
              <a:t>The question that comes into play now is how can we find a balance between using AI for important medical research and violations of data privacy &amp; ethics?</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rPr b="1" lang="en">
                <a:solidFill>
                  <a:schemeClr val="dk1"/>
                </a:solidFill>
                <a:latin typeface="EB Garamond"/>
                <a:ea typeface="EB Garamond"/>
                <a:cs typeface="EB Garamond"/>
                <a:sym typeface="EB Garamond"/>
              </a:rPr>
              <a:t>Although we cannot completely guarantee that these rising privacy concerns surrounding AI will be put to rest, since our application does not exploit patient information or take away a physician's job, it is completely ethical. The patient also dictates which of their personal information they want to put into our application.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p:txBody>
      </p:sp>
      <p:pic>
        <p:nvPicPr>
          <p:cNvPr id="209" name="Google Shape;209;p32"/>
          <p:cNvPicPr preferRelativeResize="0"/>
          <p:nvPr/>
        </p:nvPicPr>
        <p:blipFill>
          <a:blip r:embed="rId3">
            <a:alphaModFix/>
          </a:blip>
          <a:stretch>
            <a:fillRect/>
          </a:stretch>
        </p:blipFill>
        <p:spPr>
          <a:xfrm>
            <a:off x="7826300" y="3559725"/>
            <a:ext cx="1368050" cy="120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5" name="Shape 65"/>
        <p:cNvGrpSpPr/>
        <p:nvPr/>
      </p:nvGrpSpPr>
      <p:grpSpPr>
        <a:xfrm>
          <a:off x="0" y="0"/>
          <a:ext cx="0" cy="0"/>
          <a:chOff x="0" y="0"/>
          <a:chExt cx="0" cy="0"/>
        </a:xfrm>
      </p:grpSpPr>
      <p:sp>
        <p:nvSpPr>
          <p:cNvPr id="66" name="Google Shape;66;p15"/>
          <p:cNvSpPr/>
          <p:nvPr/>
        </p:nvSpPr>
        <p:spPr>
          <a:xfrm>
            <a:off x="-13425" y="402875"/>
            <a:ext cx="4888200" cy="435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nvSpPr>
        <p:spPr>
          <a:xfrm>
            <a:off x="-89625" y="2051225"/>
            <a:ext cx="5439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CC0000"/>
                </a:solidFill>
                <a:latin typeface="Abril Fatface"/>
                <a:ea typeface="Abril Fatface"/>
                <a:cs typeface="Abril Fatface"/>
                <a:sym typeface="Abril Fatface"/>
              </a:rPr>
              <a:t>Table of Contents</a:t>
            </a:r>
            <a:endParaRPr b="1" sz="4500">
              <a:solidFill>
                <a:srgbClr val="CC0000"/>
              </a:solidFill>
              <a:latin typeface="Abril Fatface"/>
              <a:ea typeface="Abril Fatface"/>
              <a:cs typeface="Abril Fatface"/>
              <a:sym typeface="Abril Fatface"/>
            </a:endParaRPr>
          </a:p>
        </p:txBody>
      </p:sp>
      <p:sp>
        <p:nvSpPr>
          <p:cNvPr id="68" name="Google Shape;68;p15"/>
          <p:cNvSpPr txBox="1"/>
          <p:nvPr/>
        </p:nvSpPr>
        <p:spPr>
          <a:xfrm>
            <a:off x="4995775" y="688100"/>
            <a:ext cx="41898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What is Diabetes?</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Motivation &amp; Application</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The data</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Features</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Libraries</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Visualizations </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Algorithm</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Website</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Impact on  Society &amp; Ethics</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Data Privacy </a:t>
            </a:r>
            <a:endParaRPr sz="2200">
              <a:latin typeface="Abril Fatface"/>
              <a:ea typeface="Abril Fatface"/>
              <a:cs typeface="Abril Fatface"/>
              <a:sym typeface="Abril Fatface"/>
            </a:endParaRPr>
          </a:p>
          <a:p>
            <a:pPr indent="-368300" lvl="0" marL="457200" rtl="0" algn="l">
              <a:spcBef>
                <a:spcPts val="0"/>
              </a:spcBef>
              <a:spcAft>
                <a:spcPts val="0"/>
              </a:spcAft>
              <a:buSzPts val="2200"/>
              <a:buFont typeface="Abril Fatface"/>
              <a:buAutoNum type="arabicPeriod"/>
            </a:pPr>
            <a:r>
              <a:rPr lang="en" sz="2200">
                <a:latin typeface="Abril Fatface"/>
                <a:ea typeface="Abril Fatface"/>
                <a:cs typeface="Abril Fatface"/>
                <a:sym typeface="Abril Fatface"/>
              </a:rPr>
              <a:t>Sources</a:t>
            </a:r>
            <a:endParaRPr sz="2200">
              <a:latin typeface="Abril Fatface"/>
              <a:ea typeface="Abril Fatface"/>
              <a:cs typeface="Abril Fatface"/>
              <a:sym typeface="Abril Fatfac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20">
                <a:solidFill>
                  <a:srgbClr val="CC0000"/>
                </a:solidFill>
                <a:latin typeface="Abril Fatface"/>
                <a:ea typeface="Abril Fatface"/>
                <a:cs typeface="Abril Fatface"/>
                <a:sym typeface="Abril Fatface"/>
              </a:rPr>
              <a:t>Data Privacy</a:t>
            </a:r>
            <a:endParaRPr b="1" sz="3320">
              <a:solidFill>
                <a:srgbClr val="CC0000"/>
              </a:solidFill>
              <a:latin typeface="Abril Fatface"/>
              <a:ea typeface="Abril Fatface"/>
              <a:cs typeface="Abril Fatface"/>
              <a:sym typeface="Abril Fatface"/>
            </a:endParaRPr>
          </a:p>
        </p:txBody>
      </p:sp>
      <p:sp>
        <p:nvSpPr>
          <p:cNvPr id="215" name="Google Shape;215;p33"/>
          <p:cNvSpPr txBox="1"/>
          <p:nvPr>
            <p:ph idx="1" type="body"/>
          </p:nvPr>
        </p:nvSpPr>
        <p:spPr>
          <a:xfrm>
            <a:off x="262475" y="1603650"/>
            <a:ext cx="8520600" cy="23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Abril Fatface"/>
              <a:buChar char="●"/>
            </a:pPr>
            <a:r>
              <a:rPr lang="en">
                <a:solidFill>
                  <a:schemeClr val="dk1"/>
                </a:solidFill>
                <a:latin typeface="Abril Fatface"/>
                <a:ea typeface="Abril Fatface"/>
                <a:cs typeface="Abril Fatface"/>
                <a:sym typeface="Abril Fatface"/>
              </a:rPr>
              <a:t>The privacy of our users and the protection of their data is one of our biggest concerns</a:t>
            </a:r>
            <a:endParaRPr>
              <a:solidFill>
                <a:schemeClr val="dk1"/>
              </a:solidFill>
              <a:latin typeface="Abril Fatface"/>
              <a:ea typeface="Abril Fatface"/>
              <a:cs typeface="Abril Fatface"/>
              <a:sym typeface="Abril Fatface"/>
            </a:endParaRPr>
          </a:p>
          <a:p>
            <a:pPr indent="-342900" lvl="0" marL="457200" rtl="0" algn="l">
              <a:spcBef>
                <a:spcPts val="0"/>
              </a:spcBef>
              <a:spcAft>
                <a:spcPts val="0"/>
              </a:spcAft>
              <a:buClr>
                <a:schemeClr val="dk1"/>
              </a:buClr>
              <a:buSzPts val="1800"/>
              <a:buFont typeface="Abril Fatface"/>
              <a:buChar char="●"/>
            </a:pPr>
            <a:r>
              <a:rPr lang="en">
                <a:solidFill>
                  <a:schemeClr val="dk1"/>
                </a:solidFill>
                <a:latin typeface="Abril Fatface"/>
                <a:ea typeface="Abril Fatface"/>
                <a:cs typeface="Abril Fatface"/>
                <a:sym typeface="Abril Fatface"/>
              </a:rPr>
              <a:t>Our users will not have to worry about us selling their data or using it against the law</a:t>
            </a:r>
            <a:endParaRPr>
              <a:solidFill>
                <a:schemeClr val="dk1"/>
              </a:solidFill>
              <a:latin typeface="Abril Fatface"/>
              <a:ea typeface="Abril Fatface"/>
              <a:cs typeface="Abril Fatface"/>
              <a:sym typeface="Abril Fatface"/>
            </a:endParaRPr>
          </a:p>
          <a:p>
            <a:pPr indent="-342900" lvl="0" marL="457200" rtl="0" algn="l">
              <a:spcBef>
                <a:spcPts val="0"/>
              </a:spcBef>
              <a:spcAft>
                <a:spcPts val="0"/>
              </a:spcAft>
              <a:buClr>
                <a:schemeClr val="dk1"/>
              </a:buClr>
              <a:buSzPts val="1800"/>
              <a:buFont typeface="Abril Fatface"/>
              <a:buChar char="●"/>
            </a:pPr>
            <a:r>
              <a:rPr lang="en">
                <a:solidFill>
                  <a:schemeClr val="dk1"/>
                </a:solidFill>
                <a:latin typeface="Abril Fatface"/>
                <a:ea typeface="Abril Fatface"/>
                <a:cs typeface="Abril Fatface"/>
                <a:sym typeface="Abril Fatface"/>
              </a:rPr>
              <a:t>W ensure that your data is safeguarded from unlawful access by unauthorized parties</a:t>
            </a:r>
            <a:endParaRPr>
              <a:solidFill>
                <a:schemeClr val="dk1"/>
              </a:solidFill>
              <a:latin typeface="Abril Fatface"/>
              <a:ea typeface="Abril Fatface"/>
              <a:cs typeface="Abril Fatface"/>
              <a:sym typeface="Abril Fatfac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4"/>
          <p:cNvSpPr txBox="1"/>
          <p:nvPr/>
        </p:nvSpPr>
        <p:spPr>
          <a:xfrm>
            <a:off x="316575" y="206575"/>
            <a:ext cx="8376900" cy="392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latin typeface="Abril Fatface"/>
                <a:ea typeface="Abril Fatface"/>
                <a:cs typeface="Abril Fatface"/>
                <a:sym typeface="Abril Fatface"/>
              </a:rPr>
              <a:t>Sources:</a:t>
            </a:r>
            <a:endParaRPr sz="2400">
              <a:latin typeface="Abril Fatface"/>
              <a:ea typeface="Abril Fatface"/>
              <a:cs typeface="Abril Fatface"/>
              <a:sym typeface="Abril Fatface"/>
            </a:endParaRPr>
          </a:p>
          <a:p>
            <a:pPr indent="-317500" lvl="0" marL="457200" rtl="0" algn="l">
              <a:lnSpc>
                <a:spcPct val="150000"/>
              </a:lnSpc>
              <a:spcBef>
                <a:spcPts val="0"/>
              </a:spcBef>
              <a:spcAft>
                <a:spcPts val="0"/>
              </a:spcAft>
              <a:buClr>
                <a:schemeClr val="accent5"/>
              </a:buClr>
              <a:buSzPts val="1400"/>
              <a:buFont typeface="Average"/>
              <a:buChar char="-"/>
            </a:pPr>
            <a:r>
              <a:rPr lang="en" sz="1200">
                <a:solidFill>
                  <a:schemeClr val="dk1"/>
                </a:solidFill>
              </a:rPr>
              <a:t>Bresnick, Jennifer. “Arguing the Pros and Cons of Artificial Intelligence in Healthcare.” </a:t>
            </a:r>
            <a:r>
              <a:rPr i="1" lang="en" sz="1200">
                <a:solidFill>
                  <a:schemeClr val="dk1"/>
                </a:solidFill>
              </a:rPr>
              <a:t>Health IT Analytics</a:t>
            </a:r>
            <a:r>
              <a:rPr lang="en" sz="1200">
                <a:solidFill>
                  <a:schemeClr val="dk1"/>
                </a:solidFill>
              </a:rPr>
              <a:t>, 17 July 2018, healthitanalytics.com/news/arguing-the-pros-and-cons-of-artificial-intelligence-in-healthcare.</a:t>
            </a:r>
            <a:endParaRPr sz="1200">
              <a:solidFill>
                <a:schemeClr val="dk1"/>
              </a:solidFill>
            </a:endParaRPr>
          </a:p>
          <a:p>
            <a:pPr indent="-317500" lvl="0" marL="457200" rtl="0" algn="l">
              <a:lnSpc>
                <a:spcPct val="150000"/>
              </a:lnSpc>
              <a:spcBef>
                <a:spcPts val="0"/>
              </a:spcBef>
              <a:spcAft>
                <a:spcPts val="0"/>
              </a:spcAft>
              <a:buClr>
                <a:schemeClr val="accent5"/>
              </a:buClr>
              <a:buSzPts val="1400"/>
              <a:buFont typeface="Average"/>
              <a:buChar char="-"/>
            </a:pPr>
            <a:r>
              <a:rPr lang="en" sz="1200">
                <a:solidFill>
                  <a:schemeClr val="dk1"/>
                </a:solidFill>
              </a:rPr>
              <a:t>“Diabetes Data Set.” </a:t>
            </a:r>
            <a:r>
              <a:rPr i="1" lang="en" sz="1200">
                <a:solidFill>
                  <a:schemeClr val="dk1"/>
                </a:solidFill>
              </a:rPr>
              <a:t>Kaggle</a:t>
            </a:r>
            <a:r>
              <a:rPr lang="en" sz="1200">
                <a:solidFill>
                  <a:schemeClr val="dk1"/>
                </a:solidFill>
              </a:rPr>
              <a:t>, 5 Aug. 2020, www.kaggle.com/mathchi/diabetes-data-set/tasks.</a:t>
            </a:r>
            <a:endParaRPr sz="1200">
              <a:solidFill>
                <a:schemeClr val="dk1"/>
              </a:solidFill>
            </a:endParaRPr>
          </a:p>
          <a:p>
            <a:pPr indent="-317500" lvl="0" marL="457200" rtl="0" algn="l">
              <a:lnSpc>
                <a:spcPct val="150000"/>
              </a:lnSpc>
              <a:spcBef>
                <a:spcPts val="0"/>
              </a:spcBef>
              <a:spcAft>
                <a:spcPts val="0"/>
              </a:spcAft>
              <a:buClr>
                <a:schemeClr val="accent5"/>
              </a:buClr>
              <a:buSzPts val="1400"/>
              <a:buFont typeface="Average"/>
              <a:buChar char="-"/>
            </a:pPr>
            <a:r>
              <a:rPr lang="en" sz="1200">
                <a:solidFill>
                  <a:schemeClr val="dk1"/>
                </a:solidFill>
              </a:rPr>
              <a:t>Kulkarni, Andrea. “AI in Healthcare: Data Privacy and Ethics Concerns.” </a:t>
            </a:r>
            <a:r>
              <a:rPr i="1" lang="en" sz="1200">
                <a:solidFill>
                  <a:schemeClr val="dk1"/>
                </a:solidFill>
              </a:rPr>
              <a:t>Lexalytics</a:t>
            </a:r>
            <a:r>
              <a:rPr lang="en" sz="1200">
                <a:solidFill>
                  <a:schemeClr val="dk1"/>
                </a:solidFill>
              </a:rPr>
              <a:t>, 15 June 2021, www.lexalytics.com/lexablog/ai-healthcare-data-privacy-ethics-issues.</a:t>
            </a:r>
            <a:endParaRPr sz="1200">
              <a:solidFill>
                <a:schemeClr val="dk1"/>
              </a:solidFill>
            </a:endParaRPr>
          </a:p>
          <a:p>
            <a:pPr indent="-317500" lvl="0" marL="457200" rtl="0" algn="l">
              <a:lnSpc>
                <a:spcPct val="150000"/>
              </a:lnSpc>
              <a:spcBef>
                <a:spcPts val="0"/>
              </a:spcBef>
              <a:spcAft>
                <a:spcPts val="0"/>
              </a:spcAft>
              <a:buClr>
                <a:schemeClr val="accent5"/>
              </a:buClr>
              <a:buSzPts val="1400"/>
              <a:buFont typeface="Average"/>
              <a:buChar char="-"/>
            </a:pPr>
            <a:r>
              <a:rPr lang="en" sz="1200">
                <a:solidFill>
                  <a:schemeClr val="dk1"/>
                </a:solidFill>
              </a:rPr>
              <a:t>Rençberoğlu, Emre. “Fundamental Techniques of Feature Engineering for Machine Learning.” </a:t>
            </a:r>
            <a:r>
              <a:rPr i="1" lang="en" sz="1200">
                <a:solidFill>
                  <a:schemeClr val="dk1"/>
                </a:solidFill>
              </a:rPr>
              <a:t>Medium</a:t>
            </a:r>
            <a:r>
              <a:rPr lang="en" sz="1200">
                <a:solidFill>
                  <a:schemeClr val="dk1"/>
                </a:solidFill>
              </a:rPr>
              <a:t>, 3 Apr. 2019, towardsdatascience.com/feature-engineering-for-machine-learning-3a5e293a5114.</a:t>
            </a:r>
            <a:endParaRPr sz="1200">
              <a:solidFill>
                <a:schemeClr val="dk1"/>
              </a:solidFill>
            </a:endParaRPr>
          </a:p>
          <a:p>
            <a:pPr indent="-317500" lvl="0" marL="457200" rtl="0" algn="l">
              <a:lnSpc>
                <a:spcPct val="150000"/>
              </a:lnSpc>
              <a:spcBef>
                <a:spcPts val="0"/>
              </a:spcBef>
              <a:spcAft>
                <a:spcPts val="0"/>
              </a:spcAft>
              <a:buClr>
                <a:schemeClr val="accent5"/>
              </a:buClr>
              <a:buSzPts val="1400"/>
              <a:buFont typeface="Average"/>
              <a:buChar char="-"/>
            </a:pPr>
            <a:r>
              <a:rPr lang="en" sz="1200">
                <a:solidFill>
                  <a:schemeClr val="dk1"/>
                </a:solidFill>
              </a:rPr>
              <a:t>“Self-Monitoring of Blood Glucose.” </a:t>
            </a:r>
            <a:r>
              <a:rPr i="1" lang="en" sz="1200">
                <a:solidFill>
                  <a:schemeClr val="dk1"/>
                </a:solidFill>
              </a:rPr>
              <a:t>Diabète Québec</a:t>
            </a:r>
            <a:r>
              <a:rPr lang="en" sz="1200">
                <a:solidFill>
                  <a:schemeClr val="dk1"/>
                </a:solidFill>
              </a:rPr>
              <a:t>, 27 Sept. 2019, www.diabete.qc.ca/en/living-with-diabetes/care-and-treatment/self-control/self-monitoring-of-blood-glucose/#:%7E:text=Self%2DMonitoring%20of%20Blood%20Glucose%20(SMBG)%20is%20an%20approach,%2C%20antidiabetics%2C%20stress%20management).</a:t>
            </a:r>
            <a:endParaRPr sz="1200">
              <a:solidFill>
                <a:schemeClr val="dk1"/>
              </a:solidFill>
            </a:endParaRPr>
          </a:p>
        </p:txBody>
      </p:sp>
      <p:sp>
        <p:nvSpPr>
          <p:cNvPr id="221" name="Google Shape;221;p34"/>
          <p:cNvSpPr txBox="1"/>
          <p:nvPr/>
        </p:nvSpPr>
        <p:spPr>
          <a:xfrm>
            <a:off x="248550" y="4129675"/>
            <a:ext cx="753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222" name="Google Shape;222;p34"/>
          <p:cNvSpPr/>
          <p:nvPr/>
        </p:nvSpPr>
        <p:spPr>
          <a:xfrm>
            <a:off x="204000" y="97125"/>
            <a:ext cx="8736000" cy="4754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3" name="Google Shape;223;p34"/>
          <p:cNvSpPr txBox="1"/>
          <p:nvPr/>
        </p:nvSpPr>
        <p:spPr>
          <a:xfrm>
            <a:off x="651450" y="4237525"/>
            <a:ext cx="784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bril Fatface"/>
                <a:ea typeface="Abril Fatface"/>
                <a:cs typeface="Abril Fatface"/>
                <a:sym typeface="Abril Fatface"/>
              </a:rPr>
              <a:t>Thank you so much to our instructors Widnie Pierre-Louis &amp; Jacques Hughes as well for the amazing guidance and help throughout this project.</a:t>
            </a:r>
            <a:endParaRPr>
              <a:latin typeface="Abril Fatface"/>
              <a:ea typeface="Abril Fatface"/>
              <a:cs typeface="Abril Fatface"/>
              <a:sym typeface="Abril Fatfac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5"/>
          <p:cNvPicPr preferRelativeResize="0"/>
          <p:nvPr/>
        </p:nvPicPr>
        <p:blipFill rotWithShape="1">
          <a:blip r:embed="rId3">
            <a:alphaModFix/>
          </a:blip>
          <a:srcRect b="25163" l="0" r="0" t="25163"/>
          <a:stretch/>
        </p:blipFill>
        <p:spPr>
          <a:xfrm>
            <a:off x="0" y="0"/>
            <a:ext cx="9144000" cy="5143497"/>
          </a:xfrm>
          <a:prstGeom prst="rect">
            <a:avLst/>
          </a:prstGeom>
          <a:noFill/>
          <a:ln>
            <a:noFill/>
          </a:ln>
        </p:spPr>
      </p:pic>
      <p:sp>
        <p:nvSpPr>
          <p:cNvPr id="229" name="Google Shape;229;p35"/>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ph type="title"/>
          </p:nvPr>
        </p:nvSpPr>
        <p:spPr>
          <a:xfrm>
            <a:off x="3052188" y="697925"/>
            <a:ext cx="3039600" cy="138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980000"/>
                </a:solidFill>
                <a:latin typeface="Abril Fatface"/>
                <a:ea typeface="Abril Fatface"/>
                <a:cs typeface="Abril Fatface"/>
                <a:sym typeface="Abril Fatface"/>
              </a:rPr>
              <a:t>Contact Us</a:t>
            </a:r>
            <a:endParaRPr>
              <a:solidFill>
                <a:srgbClr val="980000"/>
              </a:solidFill>
              <a:latin typeface="Abril Fatface"/>
              <a:ea typeface="Abril Fatface"/>
              <a:cs typeface="Abril Fatface"/>
              <a:sym typeface="Abril Fatface"/>
            </a:endParaRPr>
          </a:p>
          <a:p>
            <a:pPr indent="0" lvl="0" marL="0" rtl="0" algn="ctr">
              <a:spcBef>
                <a:spcPts val="0"/>
              </a:spcBef>
              <a:spcAft>
                <a:spcPts val="0"/>
              </a:spcAft>
              <a:buNone/>
            </a:pPr>
            <a:r>
              <a:t/>
            </a:r>
            <a:endParaRPr b="0"/>
          </a:p>
        </p:txBody>
      </p:sp>
      <p:sp>
        <p:nvSpPr>
          <p:cNvPr id="231" name="Google Shape;231;p35"/>
          <p:cNvSpPr txBox="1"/>
          <p:nvPr>
            <p:ph idx="1" type="body"/>
          </p:nvPr>
        </p:nvSpPr>
        <p:spPr>
          <a:xfrm>
            <a:off x="2581125" y="1867900"/>
            <a:ext cx="3981600" cy="2604300"/>
          </a:xfrm>
          <a:prstGeom prst="rect">
            <a:avLst/>
          </a:prstGeom>
        </p:spPr>
        <p:txBody>
          <a:bodyPr anchorCtr="0" anchor="t" bIns="91425" lIns="91425" spcFirstLastPara="1" rIns="91425" wrap="square" tIns="91425">
            <a:spAutoFit/>
          </a:bodyPr>
          <a:lstStyle/>
          <a:p>
            <a:pPr indent="-330200" lvl="0" marL="457200" rtl="0" algn="ctr">
              <a:spcBef>
                <a:spcPts val="0"/>
              </a:spcBef>
              <a:spcAft>
                <a:spcPts val="0"/>
              </a:spcAft>
              <a:buSzPts val="1600"/>
              <a:buChar char="●"/>
            </a:pPr>
            <a:r>
              <a:rPr b="1" lang="en"/>
              <a:t>Foziea: </a:t>
            </a:r>
            <a:r>
              <a:rPr b="1" lang="en" u="sng">
                <a:solidFill>
                  <a:schemeClr val="hlink"/>
                </a:solidFill>
                <a:hlinkClick r:id="rId4"/>
              </a:rPr>
              <a:t>foziea.g@gmail.com</a:t>
            </a:r>
            <a:r>
              <a:rPr b="1" lang="en"/>
              <a:t> </a:t>
            </a:r>
            <a:endParaRPr b="1"/>
          </a:p>
          <a:p>
            <a:pPr indent="-304800" lvl="0" marL="457200" rtl="0" algn="ctr">
              <a:spcBef>
                <a:spcPts val="0"/>
              </a:spcBef>
              <a:spcAft>
                <a:spcPts val="0"/>
              </a:spcAft>
              <a:buSzPts val="1200"/>
              <a:buChar char="●"/>
            </a:pPr>
            <a:r>
              <a:rPr b="1" lang="en" sz="1200"/>
              <a:t>Alicia </a:t>
            </a:r>
            <a:r>
              <a:rPr b="1" lang="en" sz="1200" u="sng">
                <a:solidFill>
                  <a:schemeClr val="hlink"/>
                </a:solidFill>
                <a:hlinkClick r:id="rId5"/>
              </a:rPr>
              <a:t>josephalicia@sewanhakaschools.org</a:t>
            </a:r>
            <a:endParaRPr b="1" sz="1200"/>
          </a:p>
          <a:p>
            <a:pPr indent="-330200" lvl="0" marL="457200" rtl="0" algn="ctr">
              <a:spcBef>
                <a:spcPts val="0"/>
              </a:spcBef>
              <a:spcAft>
                <a:spcPts val="0"/>
              </a:spcAft>
              <a:buSzPts val="1600"/>
              <a:buChar char="●"/>
            </a:pPr>
            <a:r>
              <a:rPr b="1" lang="en" sz="1400"/>
              <a:t>Rimi- </a:t>
            </a:r>
            <a:r>
              <a:rPr b="1" lang="en" sz="1400" u="sng">
                <a:solidFill>
                  <a:schemeClr val="hlink"/>
                </a:solidFill>
                <a:hlinkClick r:id="rId6"/>
              </a:rPr>
              <a:t>nigar.rimi@brooklynlatin.org</a:t>
            </a:r>
            <a:endParaRPr b="1" sz="1400"/>
          </a:p>
          <a:p>
            <a:pPr indent="-317500" lvl="0" marL="457200" rtl="0" algn="ctr">
              <a:spcBef>
                <a:spcPts val="0"/>
              </a:spcBef>
              <a:spcAft>
                <a:spcPts val="0"/>
              </a:spcAft>
              <a:buSzPts val="1400"/>
              <a:buChar char="●"/>
            </a:pPr>
            <a:r>
              <a:rPr b="1" lang="en" sz="1400"/>
              <a:t>Carina: </a:t>
            </a:r>
            <a:r>
              <a:rPr b="1" lang="en" sz="1400" u="sng">
                <a:solidFill>
                  <a:schemeClr val="hlink"/>
                </a:solidFill>
                <a:hlinkClick r:id="rId7"/>
              </a:rPr>
              <a:t>carinapan12@gmail.com</a:t>
            </a:r>
            <a:endParaRPr b="1" sz="1400"/>
          </a:p>
          <a:p>
            <a:pPr indent="0" lvl="0" marL="457200" rtl="0" algn="ctr">
              <a:spcBef>
                <a:spcPts val="1600"/>
              </a:spcBef>
              <a:spcAft>
                <a:spcPts val="0"/>
              </a:spcAft>
              <a:buNone/>
            </a:pPr>
            <a:r>
              <a:t/>
            </a:r>
            <a:endParaRPr b="1" sz="1400"/>
          </a:p>
          <a:p>
            <a:pPr indent="0" lvl="0" marL="457200" rtl="0" algn="ctr">
              <a:spcBef>
                <a:spcPts val="1600"/>
              </a:spcBef>
              <a:spcAft>
                <a:spcPts val="0"/>
              </a:spcAft>
              <a:buNone/>
            </a:pPr>
            <a:r>
              <a:t/>
            </a:r>
            <a:endParaRPr b="1"/>
          </a:p>
          <a:p>
            <a:pPr indent="0" lvl="0" marL="457200" rtl="0" algn="ctr">
              <a:spcBef>
                <a:spcPts val="1600"/>
              </a:spcBef>
              <a:spcAft>
                <a:spcPts val="160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54150" y="1994150"/>
            <a:ext cx="49809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CC0000"/>
                </a:solidFill>
                <a:latin typeface="Abril Fatface"/>
                <a:ea typeface="Abril Fatface"/>
                <a:cs typeface="Abril Fatface"/>
                <a:sym typeface="Abril Fatface"/>
              </a:rPr>
              <a:t>What is Diabetes?</a:t>
            </a:r>
            <a:endParaRPr>
              <a:solidFill>
                <a:srgbClr val="CC0000"/>
              </a:solidFill>
              <a:latin typeface="Abril Fatface"/>
              <a:ea typeface="Abril Fatface"/>
              <a:cs typeface="Abril Fatface"/>
              <a:sym typeface="Abril Fatface"/>
            </a:endParaRPr>
          </a:p>
        </p:txBody>
      </p:sp>
      <p:sp>
        <p:nvSpPr>
          <p:cNvPr id="74" name="Google Shape;74;p16"/>
          <p:cNvSpPr txBox="1"/>
          <p:nvPr>
            <p:ph idx="4294967295" type="body"/>
          </p:nvPr>
        </p:nvSpPr>
        <p:spPr>
          <a:xfrm>
            <a:off x="4317600" y="940200"/>
            <a:ext cx="4826400" cy="3263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bril Fatface"/>
              <a:buChar char="●"/>
            </a:pPr>
            <a:r>
              <a:rPr lang="en" sz="1600">
                <a:solidFill>
                  <a:schemeClr val="dk1"/>
                </a:solidFill>
                <a:latin typeface="Abril Fatface"/>
                <a:ea typeface="Abril Fatface"/>
                <a:cs typeface="Abril Fatface"/>
                <a:sym typeface="Abril Fatface"/>
              </a:rPr>
              <a:t>According to the CDC, “Diabetes is the condition in which the body does not properly process food for use as energy”</a:t>
            </a:r>
            <a:endParaRPr sz="1600">
              <a:solidFill>
                <a:schemeClr val="dk1"/>
              </a:solidFill>
              <a:latin typeface="Abril Fatface"/>
              <a:ea typeface="Abril Fatface"/>
              <a:cs typeface="Abril Fatface"/>
              <a:sym typeface="Abril Fatface"/>
            </a:endParaRPr>
          </a:p>
          <a:p>
            <a:pPr indent="-330200" lvl="0" marL="457200" rtl="0" algn="l">
              <a:spcBef>
                <a:spcPts val="0"/>
              </a:spcBef>
              <a:spcAft>
                <a:spcPts val="0"/>
              </a:spcAft>
              <a:buClr>
                <a:schemeClr val="dk1"/>
              </a:buClr>
              <a:buSzPts val="1600"/>
              <a:buFont typeface="Abril Fatface"/>
              <a:buChar char="●"/>
            </a:pPr>
            <a:r>
              <a:rPr lang="en" sz="1600">
                <a:solidFill>
                  <a:schemeClr val="dk1"/>
                </a:solidFill>
                <a:latin typeface="Abril Fatface"/>
                <a:ea typeface="Abril Fatface"/>
                <a:cs typeface="Abril Fatface"/>
                <a:sym typeface="Abril Fatface"/>
              </a:rPr>
              <a:t>Most of the food is turned into glucose (sugar) for energy but with diabetes, your body either doesn't make enough insulin or can't use its own insulin as well as it should</a:t>
            </a:r>
            <a:endParaRPr sz="1600">
              <a:solidFill>
                <a:schemeClr val="dk1"/>
              </a:solidFill>
              <a:latin typeface="Abril Fatface"/>
              <a:ea typeface="Abril Fatface"/>
              <a:cs typeface="Abril Fatface"/>
              <a:sym typeface="Abril Fatface"/>
            </a:endParaRPr>
          </a:p>
          <a:p>
            <a:pPr indent="-330200" lvl="0" marL="457200" rtl="0" algn="l">
              <a:spcBef>
                <a:spcPts val="0"/>
              </a:spcBef>
              <a:spcAft>
                <a:spcPts val="0"/>
              </a:spcAft>
              <a:buClr>
                <a:schemeClr val="dk1"/>
              </a:buClr>
              <a:buSzPts val="1600"/>
              <a:buFont typeface="Abril Fatface"/>
              <a:buChar char="●"/>
            </a:pPr>
            <a:r>
              <a:rPr lang="en" sz="1600">
                <a:solidFill>
                  <a:schemeClr val="dk1"/>
                </a:solidFill>
                <a:latin typeface="Abril Fatface"/>
                <a:ea typeface="Abril Fatface"/>
                <a:cs typeface="Abril Fatface"/>
                <a:sym typeface="Abril Fatface"/>
              </a:rPr>
              <a:t>Currently diabetes is the seventh leading cause of death in the US, and can cause numerous other </a:t>
            </a:r>
            <a:r>
              <a:rPr lang="en" sz="1600">
                <a:solidFill>
                  <a:schemeClr val="dk1"/>
                </a:solidFill>
                <a:latin typeface="Abril Fatface"/>
                <a:ea typeface="Abril Fatface"/>
                <a:cs typeface="Abril Fatface"/>
                <a:sym typeface="Abril Fatface"/>
              </a:rPr>
              <a:t>serious health complications</a:t>
            </a:r>
            <a:endParaRPr sz="1600">
              <a:solidFill>
                <a:schemeClr val="dk1"/>
              </a:solidFill>
              <a:latin typeface="Abril Fatface"/>
              <a:ea typeface="Abril Fatface"/>
              <a:cs typeface="Abril Fatface"/>
              <a:sym typeface="Abril Fatface"/>
            </a:endParaRPr>
          </a:p>
        </p:txBody>
      </p:sp>
      <p:pic>
        <p:nvPicPr>
          <p:cNvPr id="75" name="Google Shape;75;p16"/>
          <p:cNvPicPr preferRelativeResize="0"/>
          <p:nvPr/>
        </p:nvPicPr>
        <p:blipFill>
          <a:blip r:embed="rId3">
            <a:alphaModFix/>
          </a:blip>
          <a:stretch>
            <a:fillRect/>
          </a:stretch>
        </p:blipFill>
        <p:spPr>
          <a:xfrm>
            <a:off x="146325" y="319850"/>
            <a:ext cx="2108276" cy="2108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9" name="Shape 79"/>
        <p:cNvGrpSpPr/>
        <p:nvPr/>
      </p:nvGrpSpPr>
      <p:grpSpPr>
        <a:xfrm>
          <a:off x="0" y="0"/>
          <a:ext cx="0" cy="0"/>
          <a:chOff x="0" y="0"/>
          <a:chExt cx="0" cy="0"/>
        </a:xfrm>
      </p:grpSpPr>
      <p:sp>
        <p:nvSpPr>
          <p:cNvPr id="80" name="Google Shape;80;p17"/>
          <p:cNvSpPr txBox="1"/>
          <p:nvPr>
            <p:ph idx="4294967295" type="title"/>
          </p:nvPr>
        </p:nvSpPr>
        <p:spPr>
          <a:xfrm>
            <a:off x="332175" y="187075"/>
            <a:ext cx="81078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rgbClr val="CC0000"/>
                </a:solidFill>
                <a:latin typeface="Abril Fatface"/>
                <a:ea typeface="Abril Fatface"/>
                <a:cs typeface="Abril Fatface"/>
                <a:sym typeface="Abril Fatface"/>
              </a:rPr>
              <a:t>Motivations &amp; Applications</a:t>
            </a:r>
            <a:endParaRPr sz="3600">
              <a:solidFill>
                <a:srgbClr val="CC0000"/>
              </a:solidFill>
              <a:latin typeface="Abril Fatface"/>
              <a:ea typeface="Abril Fatface"/>
              <a:cs typeface="Abril Fatface"/>
              <a:sym typeface="Abril Fatface"/>
            </a:endParaRPr>
          </a:p>
        </p:txBody>
      </p:sp>
      <p:sp>
        <p:nvSpPr>
          <p:cNvPr id="81" name="Google Shape;81;p17"/>
          <p:cNvSpPr txBox="1"/>
          <p:nvPr>
            <p:ph idx="4294967295" type="title"/>
          </p:nvPr>
        </p:nvSpPr>
        <p:spPr>
          <a:xfrm>
            <a:off x="332175" y="1129713"/>
            <a:ext cx="3506100" cy="3275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1100">
                <a:latin typeface="Abril Fatface"/>
                <a:ea typeface="Abril Fatface"/>
                <a:cs typeface="Abril Fatface"/>
                <a:sym typeface="Abril Fatface"/>
              </a:rPr>
              <a:t>Since we all have an interest in how AI can be used to improve the health &amp; medicine field, our group knew we wanted to create an application that would hopefully not only be able to aid a patient, but the doctor as well. </a:t>
            </a:r>
            <a:endParaRPr b="0" sz="1100">
              <a:latin typeface="Abril Fatface"/>
              <a:ea typeface="Abril Fatface"/>
              <a:cs typeface="Abril Fatface"/>
              <a:sym typeface="Abril Fatface"/>
            </a:endParaRPr>
          </a:p>
          <a:p>
            <a:pPr indent="0" lvl="0" marL="0" rtl="0" algn="l">
              <a:lnSpc>
                <a:spcPct val="115000"/>
              </a:lnSpc>
              <a:spcBef>
                <a:spcPts val="1600"/>
              </a:spcBef>
              <a:spcAft>
                <a:spcPts val="0"/>
              </a:spcAft>
              <a:buNone/>
            </a:pPr>
            <a:r>
              <a:rPr b="0" lang="en" sz="1100">
                <a:latin typeface="Abril Fatface"/>
                <a:ea typeface="Abril Fatface"/>
                <a:cs typeface="Abril Fatface"/>
                <a:sym typeface="Abril Fatface"/>
              </a:rPr>
              <a:t>In 2012, researchers found that about 30% of people with type 1 diabetes and 50-80% of people with type 2 have high blood pressure in the United States. Not only that, about 2.2 million deaths were due to high blood glucose in 2012. </a:t>
            </a:r>
            <a:endParaRPr b="0" sz="1100">
              <a:latin typeface="Abril Fatface"/>
              <a:ea typeface="Abril Fatface"/>
              <a:cs typeface="Abril Fatface"/>
              <a:sym typeface="Abril Fatface"/>
            </a:endParaRPr>
          </a:p>
          <a:p>
            <a:pPr indent="0" lvl="0" marL="0" rtl="0" algn="l">
              <a:lnSpc>
                <a:spcPct val="115000"/>
              </a:lnSpc>
              <a:spcBef>
                <a:spcPts val="1600"/>
              </a:spcBef>
              <a:spcAft>
                <a:spcPts val="1600"/>
              </a:spcAft>
              <a:buNone/>
            </a:pPr>
            <a:r>
              <a:rPr b="0" lang="en" sz="1100">
                <a:latin typeface="Abril Fatface"/>
                <a:ea typeface="Abril Fatface"/>
                <a:cs typeface="Abril Fatface"/>
                <a:sym typeface="Abril Fatface"/>
              </a:rPr>
              <a:t>Many of us have personal experience encountering high blood sugar or know people who have and self monitoring by paper can be disorganized. With our idea we will be able to help doctors access patient information faster as well as help patients monitor their blood glucose levels in an organized manner. </a:t>
            </a:r>
            <a:endParaRPr b="0" sz="1300">
              <a:latin typeface="Abril Fatface"/>
              <a:ea typeface="Abril Fatface"/>
              <a:cs typeface="Abril Fatface"/>
              <a:sym typeface="Abril Fatface"/>
            </a:endParaRPr>
          </a:p>
        </p:txBody>
      </p:sp>
      <p:pic>
        <p:nvPicPr>
          <p:cNvPr id="82" name="Google Shape;82;p17"/>
          <p:cNvPicPr preferRelativeResize="0"/>
          <p:nvPr/>
        </p:nvPicPr>
        <p:blipFill>
          <a:blip r:embed="rId3">
            <a:alphaModFix/>
          </a:blip>
          <a:stretch>
            <a:fillRect/>
          </a:stretch>
        </p:blipFill>
        <p:spPr>
          <a:xfrm>
            <a:off x="4113775" y="1164025"/>
            <a:ext cx="4138750" cy="3596701"/>
          </a:xfrm>
          <a:prstGeom prst="rect">
            <a:avLst/>
          </a:prstGeom>
          <a:noFill/>
          <a:ln>
            <a:noFill/>
          </a:ln>
        </p:spPr>
      </p:pic>
      <p:pic>
        <p:nvPicPr>
          <p:cNvPr id="83" name="Google Shape;83;p17"/>
          <p:cNvPicPr preferRelativeResize="0"/>
          <p:nvPr/>
        </p:nvPicPr>
        <p:blipFill>
          <a:blip r:embed="rId4">
            <a:alphaModFix/>
          </a:blip>
          <a:stretch>
            <a:fillRect/>
          </a:stretch>
        </p:blipFill>
        <p:spPr>
          <a:xfrm rot="1201046">
            <a:off x="5038573" y="862481"/>
            <a:ext cx="1809628" cy="952288"/>
          </a:xfrm>
          <a:prstGeom prst="rect">
            <a:avLst/>
          </a:prstGeom>
          <a:noFill/>
          <a:ln>
            <a:noFill/>
          </a:ln>
        </p:spPr>
      </p:pic>
      <p:sp>
        <p:nvSpPr>
          <p:cNvPr id="84" name="Google Shape;84;p17"/>
          <p:cNvSpPr txBox="1"/>
          <p:nvPr/>
        </p:nvSpPr>
        <p:spPr>
          <a:xfrm>
            <a:off x="4352875" y="1607900"/>
            <a:ext cx="3506100" cy="33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Abril Fatface"/>
                <a:ea typeface="Abril Fatface"/>
                <a:cs typeface="Abril Fatface"/>
                <a:sym typeface="Abril Fatface"/>
              </a:rPr>
              <a:t>Old Technology-</a:t>
            </a:r>
            <a:endParaRPr>
              <a:solidFill>
                <a:srgbClr val="CC0000"/>
              </a:solidFill>
              <a:latin typeface="Abril Fatface"/>
              <a:ea typeface="Abril Fatface"/>
              <a:cs typeface="Abril Fatface"/>
              <a:sym typeface="Abril Fatface"/>
            </a:endParaRPr>
          </a:p>
          <a:p>
            <a:pPr indent="0" lvl="0" marL="0" rtl="0" algn="l">
              <a:spcBef>
                <a:spcPts val="0"/>
              </a:spcBef>
              <a:spcAft>
                <a:spcPts val="0"/>
              </a:spcAft>
              <a:buNone/>
            </a:pPr>
            <a:r>
              <a:rPr lang="en" sz="1200">
                <a:latin typeface="Average"/>
                <a:ea typeface="Average"/>
                <a:cs typeface="Average"/>
                <a:sym typeface="Average"/>
              </a:rPr>
              <a:t>Self monitoring is a form of </a:t>
            </a:r>
            <a:r>
              <a:rPr lang="en" sz="1200">
                <a:latin typeface="Average"/>
                <a:ea typeface="Average"/>
                <a:cs typeface="Average"/>
                <a:sym typeface="Average"/>
              </a:rPr>
              <a:t>measuring</a:t>
            </a:r>
            <a:r>
              <a:rPr lang="en" sz="1200">
                <a:latin typeface="Average"/>
                <a:ea typeface="Average"/>
                <a:cs typeface="Average"/>
                <a:sym typeface="Average"/>
              </a:rPr>
              <a:t> a diabetic/pre-diabetic patient’s blood glucose levels using a glycemic reader. Traditionally, the patient writes down these levels and shows them to their doctor, who then gives them advice on how to adjust diet, exercise etc.</a:t>
            </a:r>
            <a:endParaRPr sz="1200">
              <a:latin typeface="Average"/>
              <a:ea typeface="Average"/>
              <a:cs typeface="Average"/>
              <a:sym typeface="Average"/>
            </a:endParaRPr>
          </a:p>
          <a:p>
            <a:pPr indent="0" lvl="0" marL="0" rtl="0" algn="l">
              <a:spcBef>
                <a:spcPts val="0"/>
              </a:spcBef>
              <a:spcAft>
                <a:spcPts val="0"/>
              </a:spcAft>
              <a:buNone/>
            </a:pPr>
            <a:r>
              <a:rPr lang="en">
                <a:solidFill>
                  <a:srgbClr val="CC0000"/>
                </a:solidFill>
                <a:latin typeface="Abril Fatface"/>
                <a:ea typeface="Abril Fatface"/>
                <a:cs typeface="Abril Fatface"/>
                <a:sym typeface="Abril Fatface"/>
              </a:rPr>
              <a:t>With Our Application-</a:t>
            </a:r>
            <a:endParaRPr>
              <a:solidFill>
                <a:srgbClr val="CC0000"/>
              </a:solidFill>
              <a:latin typeface="Abril Fatface"/>
              <a:ea typeface="Abril Fatface"/>
              <a:cs typeface="Abril Fatface"/>
              <a:sym typeface="Abril Fatface"/>
            </a:endParaRPr>
          </a:p>
          <a:p>
            <a:pPr indent="0" lvl="0" marL="0" rtl="0" algn="l">
              <a:lnSpc>
                <a:spcPct val="115000"/>
              </a:lnSpc>
              <a:spcBef>
                <a:spcPts val="0"/>
              </a:spcBef>
              <a:spcAft>
                <a:spcPts val="0"/>
              </a:spcAft>
              <a:buNone/>
            </a:pPr>
            <a:r>
              <a:rPr lang="en" sz="1200">
                <a:solidFill>
                  <a:schemeClr val="dk1"/>
                </a:solidFill>
                <a:latin typeface="Average"/>
                <a:ea typeface="Average"/>
                <a:cs typeface="Average"/>
                <a:sym typeface="Average"/>
              </a:rPr>
              <a:t>Patients will be able to input their self-monitored blood-glucose levels into our website and the doctor will be able to access this</a:t>
            </a:r>
            <a:r>
              <a:rPr lang="en">
                <a:solidFill>
                  <a:schemeClr val="dk1"/>
                </a:solidFill>
                <a:latin typeface="Abril Fatface"/>
                <a:ea typeface="Abril Fatface"/>
                <a:cs typeface="Abril Fatface"/>
                <a:sym typeface="Abril Fatface"/>
              </a:rPr>
              <a:t> </a:t>
            </a:r>
            <a:r>
              <a:rPr lang="en" sz="1200">
                <a:solidFill>
                  <a:schemeClr val="dk1"/>
                </a:solidFill>
                <a:latin typeface="Average"/>
                <a:ea typeface="Average"/>
                <a:cs typeface="Average"/>
                <a:sym typeface="Average"/>
              </a:rPr>
              <a:t>information easily. The algorithm will also be able to provide feedback as well as be able to predict predict the likelihood of diabetes and hypertension from the trends.</a:t>
            </a:r>
            <a:endParaRPr sz="1200">
              <a:solidFill>
                <a:schemeClr val="dk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200">
              <a:solidFill>
                <a:schemeClr val="dk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160000" y="2020050"/>
            <a:ext cx="3733200" cy="11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The</a:t>
            </a:r>
            <a:r>
              <a:rPr lang="en">
                <a:solidFill>
                  <a:srgbClr val="000000"/>
                </a:solidFill>
                <a:latin typeface="Abril Fatface"/>
                <a:ea typeface="Abril Fatface"/>
                <a:cs typeface="Abril Fatface"/>
                <a:sym typeface="Abril Fatface"/>
              </a:rPr>
              <a:t> data.</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90" name="Google Shape;90;p18"/>
          <p:cNvGrpSpPr/>
          <p:nvPr/>
        </p:nvGrpSpPr>
        <p:grpSpPr>
          <a:xfrm>
            <a:off x="3237416" y="324464"/>
            <a:ext cx="5553130" cy="3515758"/>
            <a:chOff x="6803275" y="427445"/>
            <a:chExt cx="2212050" cy="2504994"/>
          </a:xfrm>
        </p:grpSpPr>
        <p:pic>
          <p:nvPicPr>
            <p:cNvPr id="91" name="Google Shape;91;p18"/>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92" name="Google Shape;92;p18"/>
            <p:cNvSpPr txBox="1"/>
            <p:nvPr/>
          </p:nvSpPr>
          <p:spPr>
            <a:xfrm>
              <a:off x="6944793" y="593519"/>
              <a:ext cx="1929000" cy="21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bril Fatface"/>
                  <a:ea typeface="Abril Fatface"/>
                  <a:cs typeface="Abril Fatface"/>
                  <a:sym typeface="Abril Fatface"/>
                </a:rPr>
                <a:t> </a:t>
              </a:r>
              <a:endParaRPr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rPr lang="en">
                  <a:solidFill>
                    <a:schemeClr val="dk2"/>
                  </a:solidFill>
                  <a:latin typeface="Raleway"/>
                  <a:ea typeface="Raleway"/>
                  <a:cs typeface="Raleway"/>
                  <a:sym typeface="Raleway"/>
                </a:rPr>
                <a:t>We will create the algorithm based on </a:t>
              </a:r>
              <a:r>
                <a:rPr lang="en">
                  <a:solidFill>
                    <a:schemeClr val="lt1"/>
                  </a:solidFill>
                  <a:highlight>
                    <a:srgbClr val="CC0000"/>
                  </a:highlight>
                  <a:latin typeface="Raleway"/>
                  <a:ea typeface="Raleway"/>
                  <a:cs typeface="Raleway"/>
                  <a:sym typeface="Raleway"/>
                </a:rPr>
                <a:t>data collected by the National Institute of Diabetes and Digestive and Kidney Diseases</a:t>
              </a:r>
              <a:r>
                <a:rPr lang="en">
                  <a:solidFill>
                    <a:schemeClr val="dk2"/>
                  </a:solidFill>
                  <a:latin typeface="Raleway"/>
                  <a:ea typeface="Raleway"/>
                  <a:cs typeface="Raleway"/>
                  <a:sym typeface="Raleway"/>
                </a:rPr>
                <a:t> here: </a:t>
              </a:r>
              <a:r>
                <a:rPr lang="en" u="sng">
                  <a:solidFill>
                    <a:schemeClr val="hlink"/>
                  </a:solidFill>
                  <a:latin typeface="Raleway"/>
                  <a:ea typeface="Raleway"/>
                  <a:cs typeface="Raleway"/>
                  <a:sym typeface="Raleway"/>
                  <a:hlinkClick r:id="rId4"/>
                </a:rPr>
                <a:t>Diabetes Data Set | Kaggle</a:t>
              </a:r>
              <a:r>
                <a:rPr b="1" lang="en">
                  <a:solidFill>
                    <a:schemeClr val="dk2"/>
                  </a:solidFill>
                  <a:latin typeface="Raleway"/>
                  <a:ea typeface="Raleway"/>
                  <a:cs typeface="Raleway"/>
                  <a:sym typeface="Raleway"/>
                </a:rPr>
                <a:t>. This specific dataset </a:t>
              </a:r>
              <a:r>
                <a:rPr b="1" lang="en">
                  <a:solidFill>
                    <a:srgbClr val="434343"/>
                  </a:solidFill>
                  <a:latin typeface="Raleway"/>
                  <a:ea typeface="Raleway"/>
                  <a:cs typeface="Raleway"/>
                  <a:sym typeface="Raleway"/>
                </a:rPr>
                <a:t>includes </a:t>
              </a:r>
              <a:r>
                <a:rPr lang="en">
                  <a:solidFill>
                    <a:srgbClr val="434343"/>
                  </a:solidFill>
                  <a:highlight>
                    <a:srgbClr val="FFFFFF"/>
                  </a:highlight>
                  <a:latin typeface="Raleway"/>
                  <a:ea typeface="Raleway"/>
                  <a:cs typeface="Raleway"/>
                  <a:sym typeface="Raleway"/>
                </a:rPr>
                <a:t>all patients who are females that are at least 21 years old of Pima Indian heritage. Due to this our algorithm will only be targeting females. Our dataset is also relatively small with only 768 data points.</a:t>
              </a:r>
              <a:endParaRPr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a:solidFill>
                  <a:schemeClr val="dk2"/>
                </a:solidFill>
                <a:latin typeface="Average"/>
                <a:ea typeface="Average"/>
                <a:cs typeface="Average"/>
                <a:sym typeface="Average"/>
              </a:endParaRPr>
            </a:p>
            <a:p>
              <a:pPr indent="0" lvl="0" marL="0" rtl="0" algn="l">
                <a:spcBef>
                  <a:spcPts val="800"/>
                </a:spcBef>
                <a:spcAft>
                  <a:spcPts val="0"/>
                </a:spcAft>
                <a:buNone/>
              </a:pPr>
              <a:r>
                <a:rPr lang="en">
                  <a:solidFill>
                    <a:schemeClr val="dk2"/>
                  </a:solidFill>
                  <a:latin typeface="Raleway"/>
                  <a:ea typeface="Raleway"/>
                  <a:cs typeface="Raleway"/>
                  <a:sym typeface="Raleway"/>
                </a:rPr>
                <a:t>We decided to use this specific dataset since the data is derived by a trusted and reliable institution who has years of experience studying various kidney diseases. </a:t>
              </a:r>
              <a:endParaRPr>
                <a:solidFill>
                  <a:schemeClr val="dk2"/>
                </a:solidFill>
                <a:latin typeface="Raleway"/>
                <a:ea typeface="Raleway"/>
                <a:cs typeface="Raleway"/>
                <a:sym typeface="Raleway"/>
              </a:endParaRPr>
            </a:p>
            <a:p>
              <a:pPr indent="0" lvl="0" marL="0" rtl="0" algn="l">
                <a:spcBef>
                  <a:spcPts val="800"/>
                </a:spcBef>
                <a:spcAft>
                  <a:spcPts val="800"/>
                </a:spcAft>
                <a:buNone/>
              </a:pPr>
              <a:r>
                <a:t/>
              </a:r>
              <a:endParaRPr>
                <a:solidFill>
                  <a:schemeClr val="dk2"/>
                </a:solidFill>
                <a:latin typeface="Average"/>
                <a:ea typeface="Average"/>
                <a:cs typeface="Average"/>
                <a:sym typeface="Averag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926250" y="0"/>
            <a:ext cx="5353855" cy="5143500"/>
          </a:xfrm>
          <a:prstGeom prst="rect">
            <a:avLst/>
          </a:prstGeom>
          <a:noFill/>
          <a:ln>
            <a:noFill/>
          </a:ln>
        </p:spPr>
      </p:pic>
      <p:sp>
        <p:nvSpPr>
          <p:cNvPr id="98" name="Google Shape;98;p19"/>
          <p:cNvSpPr txBox="1"/>
          <p:nvPr/>
        </p:nvSpPr>
        <p:spPr>
          <a:xfrm>
            <a:off x="2491150" y="679200"/>
            <a:ext cx="4338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Abril Fatface"/>
                <a:ea typeface="Abril Fatface"/>
                <a:cs typeface="Abril Fatface"/>
                <a:sym typeface="Abril Fatface"/>
              </a:rPr>
              <a:t>FEATURES</a:t>
            </a:r>
            <a:endParaRPr b="1" sz="3000">
              <a:solidFill>
                <a:schemeClr val="dk2"/>
              </a:solidFill>
              <a:latin typeface="Abril Fatface"/>
              <a:ea typeface="Abril Fatface"/>
              <a:cs typeface="Abril Fatface"/>
              <a:sym typeface="Abril Fatface"/>
            </a:endParaRPr>
          </a:p>
        </p:txBody>
      </p:sp>
      <p:sp>
        <p:nvSpPr>
          <p:cNvPr id="99" name="Google Shape;99;p19"/>
          <p:cNvSpPr txBox="1"/>
          <p:nvPr>
            <p:ph idx="4294967295" type="body"/>
          </p:nvPr>
        </p:nvSpPr>
        <p:spPr>
          <a:xfrm>
            <a:off x="2340225" y="1377475"/>
            <a:ext cx="4452000" cy="332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latin typeface="Raleway"/>
                <a:ea typeface="Raleway"/>
                <a:cs typeface="Raleway"/>
                <a:sym typeface="Raleway"/>
              </a:rPr>
              <a:t>These are features that our </a:t>
            </a:r>
            <a:r>
              <a:rPr b="1" lang="en" sz="1200">
                <a:latin typeface="Raleway"/>
                <a:ea typeface="Raleway"/>
                <a:cs typeface="Raleway"/>
                <a:sym typeface="Raleway"/>
              </a:rPr>
              <a:t>algorithm</a:t>
            </a:r>
            <a:r>
              <a:rPr b="1" lang="en" sz="1200">
                <a:latin typeface="Raleway"/>
                <a:ea typeface="Raleway"/>
                <a:cs typeface="Raleway"/>
                <a:sym typeface="Raleway"/>
              </a:rPr>
              <a:t> will use to predict risk of diabetes, after patients self-report their data</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CC0000"/>
              </a:buClr>
              <a:buSzPts val="1400"/>
              <a:buFont typeface="Raleway"/>
              <a:buChar char="➔"/>
            </a:pPr>
            <a:r>
              <a:rPr b="1" lang="en" sz="1400">
                <a:solidFill>
                  <a:srgbClr val="CC0000"/>
                </a:solidFill>
                <a:latin typeface="Raleway"/>
                <a:ea typeface="Raleway"/>
                <a:cs typeface="Raleway"/>
                <a:sym typeface="Raleway"/>
              </a:rPr>
              <a:t>Glucose </a:t>
            </a:r>
            <a:r>
              <a:rPr b="1" lang="en" sz="1400">
                <a:solidFill>
                  <a:schemeClr val="dk1"/>
                </a:solidFill>
                <a:latin typeface="Raleway"/>
                <a:ea typeface="Raleway"/>
                <a:cs typeface="Raleway"/>
                <a:sym typeface="Raleway"/>
              </a:rPr>
              <a:t>(Plasma glucose concentration a 2 hours in an oral glucose tolerance test)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rgbClr val="CC0000"/>
              </a:buClr>
              <a:buSzPts val="1400"/>
              <a:buFont typeface="Raleway"/>
              <a:buChar char="➔"/>
            </a:pPr>
            <a:r>
              <a:rPr b="1" lang="en" sz="1400">
                <a:solidFill>
                  <a:srgbClr val="CC0000"/>
                </a:solidFill>
                <a:latin typeface="Raleway"/>
                <a:ea typeface="Raleway"/>
                <a:cs typeface="Raleway"/>
                <a:sym typeface="Raleway"/>
              </a:rPr>
              <a:t>Blood Pressure </a:t>
            </a:r>
            <a:r>
              <a:rPr b="1" lang="en" sz="1400">
                <a:solidFill>
                  <a:schemeClr val="dk1"/>
                </a:solidFill>
                <a:latin typeface="Raleway"/>
                <a:ea typeface="Raleway"/>
                <a:cs typeface="Raleway"/>
                <a:sym typeface="Raleway"/>
              </a:rPr>
              <a:t>(Diastolic blood pressure (mm Hg))</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rgbClr val="CC0000"/>
              </a:buClr>
              <a:buSzPts val="1400"/>
              <a:buFont typeface="Raleway"/>
              <a:buChar char="➔"/>
            </a:pPr>
            <a:r>
              <a:rPr b="1" lang="en" sz="1400">
                <a:solidFill>
                  <a:srgbClr val="CC0000"/>
                </a:solidFill>
                <a:latin typeface="Raleway"/>
                <a:ea typeface="Raleway"/>
                <a:cs typeface="Raleway"/>
                <a:sym typeface="Raleway"/>
              </a:rPr>
              <a:t>BMI </a:t>
            </a:r>
            <a:r>
              <a:rPr b="1" lang="en" sz="1400">
                <a:solidFill>
                  <a:schemeClr val="dk1"/>
                </a:solidFill>
                <a:latin typeface="Raleway"/>
                <a:ea typeface="Raleway"/>
                <a:cs typeface="Raleway"/>
                <a:sym typeface="Raleway"/>
              </a:rPr>
              <a:t>(weight in kg/(height in m)^2)</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rgbClr val="CC0000"/>
              </a:buClr>
              <a:buSzPts val="1400"/>
              <a:buFont typeface="Raleway"/>
              <a:buChar char="➔"/>
            </a:pPr>
            <a:r>
              <a:rPr b="1" lang="en" sz="1400">
                <a:solidFill>
                  <a:srgbClr val="CC0000"/>
                </a:solidFill>
                <a:latin typeface="Raleway"/>
                <a:ea typeface="Raleway"/>
                <a:cs typeface="Raleway"/>
                <a:sym typeface="Raleway"/>
              </a:rPr>
              <a:t>Age </a:t>
            </a:r>
            <a:r>
              <a:rPr b="1" lang="en" sz="1400">
                <a:solidFill>
                  <a:schemeClr val="dk1"/>
                </a:solidFill>
                <a:latin typeface="Raleway"/>
                <a:ea typeface="Raleway"/>
                <a:cs typeface="Raleway"/>
                <a:sym typeface="Raleway"/>
              </a:rPr>
              <a:t>(years)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rgbClr val="CC0000"/>
              </a:buClr>
              <a:buSzPts val="1400"/>
              <a:buFont typeface="Raleway"/>
              <a:buChar char="➔"/>
            </a:pPr>
            <a:r>
              <a:rPr b="1" lang="en" sz="1400">
                <a:solidFill>
                  <a:srgbClr val="CC0000"/>
                </a:solidFill>
                <a:latin typeface="Raleway"/>
                <a:ea typeface="Raleway"/>
                <a:cs typeface="Raleway"/>
                <a:sym typeface="Raleway"/>
              </a:rPr>
              <a:t>Insulin </a:t>
            </a:r>
            <a:r>
              <a:rPr b="1" lang="en" sz="1400">
                <a:solidFill>
                  <a:schemeClr val="dk1"/>
                </a:solidFill>
                <a:latin typeface="Raleway"/>
                <a:ea typeface="Raleway"/>
                <a:cs typeface="Raleway"/>
                <a:sym typeface="Raleway"/>
              </a:rPr>
              <a:t>(2-Hour serum insulin (mu U/ml))</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rgbClr val="CC0000"/>
              </a:buClr>
              <a:buSzPts val="1400"/>
              <a:buFont typeface="Raleway"/>
              <a:buChar char="➔"/>
            </a:pPr>
            <a:r>
              <a:rPr b="1" lang="en" sz="1400">
                <a:solidFill>
                  <a:srgbClr val="CC0000"/>
                </a:solidFill>
                <a:latin typeface="Raleway"/>
                <a:ea typeface="Raleway"/>
                <a:cs typeface="Raleway"/>
                <a:sym typeface="Raleway"/>
              </a:rPr>
              <a:t>Number of Pregnancies</a:t>
            </a:r>
            <a:endParaRPr b="1" sz="1400">
              <a:solidFill>
                <a:srgbClr val="CC00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150" y="-65575"/>
            <a:ext cx="9144000" cy="2325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latin typeface="Abril Fatface"/>
                <a:ea typeface="Abril Fatface"/>
                <a:cs typeface="Abril Fatface"/>
                <a:sym typeface="Abril Fatface"/>
              </a:rPr>
              <a:t>Libraries We Used</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sp>
        <p:nvSpPr>
          <p:cNvPr id="105" name="Google Shape;105;p20"/>
          <p:cNvSpPr txBox="1"/>
          <p:nvPr/>
        </p:nvSpPr>
        <p:spPr>
          <a:xfrm>
            <a:off x="693300" y="1268975"/>
            <a:ext cx="7757400" cy="3074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600">
                <a:solidFill>
                  <a:srgbClr val="980000"/>
                </a:solidFill>
                <a:highlight>
                  <a:schemeClr val="lt1"/>
                </a:highlight>
                <a:latin typeface="EB Garamond"/>
                <a:ea typeface="EB Garamond"/>
                <a:cs typeface="EB Garamond"/>
                <a:sym typeface="EB Garamond"/>
              </a:rPr>
              <a:t>pa</a:t>
            </a:r>
            <a:r>
              <a:rPr b="1" lang="en" sz="1600">
                <a:solidFill>
                  <a:srgbClr val="980000"/>
                </a:solidFill>
                <a:highlight>
                  <a:schemeClr val="lt1"/>
                </a:highlight>
                <a:latin typeface="EB Garamond"/>
                <a:ea typeface="EB Garamond"/>
                <a:cs typeface="EB Garamond"/>
                <a:sym typeface="EB Garamond"/>
              </a:rPr>
              <a:t>ndas </a:t>
            </a:r>
            <a:r>
              <a:rPr b="1" lang="en" sz="1600">
                <a:solidFill>
                  <a:srgbClr val="980000"/>
                </a:solidFill>
                <a:latin typeface="EB Garamond"/>
                <a:ea typeface="EB Garamond"/>
                <a:cs typeface="EB Garamond"/>
                <a:sym typeface="EB Garamond"/>
              </a:rPr>
              <a:t>- an open source Python package that is used for data science/data analysis and machine learning tasks</a:t>
            </a:r>
            <a:endParaRPr b="1" sz="1600">
              <a:solidFill>
                <a:srgbClr val="980000"/>
              </a:solidFill>
              <a:latin typeface="EB Garamond"/>
              <a:ea typeface="EB Garamond"/>
              <a:cs typeface="EB Garamond"/>
              <a:sym typeface="EB Garamond"/>
            </a:endParaRPr>
          </a:p>
          <a:p>
            <a:pPr indent="0" lvl="0" marL="0" rtl="0" algn="l">
              <a:lnSpc>
                <a:spcPct val="135714"/>
              </a:lnSpc>
              <a:spcBef>
                <a:spcPts val="0"/>
              </a:spcBef>
              <a:spcAft>
                <a:spcPts val="0"/>
              </a:spcAft>
              <a:buClr>
                <a:schemeClr val="dk1"/>
              </a:buClr>
              <a:buSzPts val="1100"/>
              <a:buFont typeface="Arial"/>
              <a:buNone/>
            </a:pPr>
            <a:r>
              <a:t/>
            </a:r>
            <a:endParaRPr b="1" sz="1600">
              <a:solidFill>
                <a:srgbClr val="980000"/>
              </a:solidFill>
              <a:latin typeface="EB Garamond"/>
              <a:ea typeface="EB Garamond"/>
              <a:cs typeface="EB Garamond"/>
              <a:sym typeface="EB Garamond"/>
            </a:endParaRPr>
          </a:p>
          <a:p>
            <a:pPr indent="0" lvl="0" marL="0" rtl="0" algn="l">
              <a:lnSpc>
                <a:spcPct val="135714"/>
              </a:lnSpc>
              <a:spcBef>
                <a:spcPts val="0"/>
              </a:spcBef>
              <a:spcAft>
                <a:spcPts val="0"/>
              </a:spcAft>
              <a:buNone/>
            </a:pPr>
            <a:r>
              <a:rPr b="1" lang="en" sz="1600">
                <a:solidFill>
                  <a:srgbClr val="980000"/>
                </a:solidFill>
                <a:highlight>
                  <a:schemeClr val="lt1"/>
                </a:highlight>
                <a:latin typeface="EB Garamond"/>
                <a:ea typeface="EB Garamond"/>
                <a:cs typeface="EB Garamond"/>
                <a:sym typeface="EB Garamond"/>
              </a:rPr>
              <a:t>numpy </a:t>
            </a:r>
            <a:r>
              <a:rPr b="1" lang="en" sz="1600">
                <a:solidFill>
                  <a:srgbClr val="980000"/>
                </a:solidFill>
                <a:latin typeface="EB Garamond"/>
                <a:ea typeface="EB Garamond"/>
                <a:cs typeface="EB Garamond"/>
                <a:sym typeface="EB Garamond"/>
              </a:rPr>
              <a:t>- an open-source numerical Python library that contains a multi-dimensional array and matrix data structures</a:t>
            </a:r>
            <a:endParaRPr b="1" sz="1600">
              <a:solidFill>
                <a:srgbClr val="980000"/>
              </a:solidFill>
              <a:latin typeface="EB Garamond"/>
              <a:ea typeface="EB Garamond"/>
              <a:cs typeface="EB Garamond"/>
              <a:sym typeface="EB Garamond"/>
            </a:endParaRPr>
          </a:p>
          <a:p>
            <a:pPr indent="0" lvl="0" marL="0" rtl="0" algn="l">
              <a:lnSpc>
                <a:spcPct val="135714"/>
              </a:lnSpc>
              <a:spcBef>
                <a:spcPts val="0"/>
              </a:spcBef>
              <a:spcAft>
                <a:spcPts val="0"/>
              </a:spcAft>
              <a:buClr>
                <a:schemeClr val="dk1"/>
              </a:buClr>
              <a:buSzPts val="1100"/>
              <a:buFont typeface="Arial"/>
              <a:buNone/>
            </a:pPr>
            <a:r>
              <a:t/>
            </a:r>
            <a:endParaRPr b="1" sz="1600">
              <a:solidFill>
                <a:srgbClr val="980000"/>
              </a:solidFill>
              <a:latin typeface="EB Garamond"/>
              <a:ea typeface="EB Garamond"/>
              <a:cs typeface="EB Garamond"/>
              <a:sym typeface="EB Garamond"/>
            </a:endParaRPr>
          </a:p>
          <a:p>
            <a:pPr indent="0" lvl="0" marL="0" rtl="0" algn="l">
              <a:lnSpc>
                <a:spcPct val="135714"/>
              </a:lnSpc>
              <a:spcBef>
                <a:spcPts val="0"/>
              </a:spcBef>
              <a:spcAft>
                <a:spcPts val="0"/>
              </a:spcAft>
              <a:buClr>
                <a:schemeClr val="dk1"/>
              </a:buClr>
              <a:buSzPts val="1100"/>
              <a:buFont typeface="Arial"/>
              <a:buNone/>
            </a:pPr>
            <a:r>
              <a:rPr b="1" lang="en" sz="1600">
                <a:solidFill>
                  <a:srgbClr val="980000"/>
                </a:solidFill>
                <a:highlight>
                  <a:schemeClr val="lt1"/>
                </a:highlight>
                <a:latin typeface="EB Garamond"/>
                <a:ea typeface="EB Garamond"/>
                <a:cs typeface="EB Garamond"/>
                <a:sym typeface="EB Garamond"/>
              </a:rPr>
              <a:t>seaborn </a:t>
            </a:r>
            <a:r>
              <a:rPr b="1" lang="en" sz="1600">
                <a:solidFill>
                  <a:srgbClr val="980000"/>
                </a:solidFill>
                <a:latin typeface="EB Garamond"/>
                <a:ea typeface="EB Garamond"/>
                <a:cs typeface="EB Garamond"/>
                <a:sym typeface="EB Garamond"/>
              </a:rPr>
              <a:t>- a library for making statistical graphics in Python that  builds on top of matplotlib and integrates closely with pandas data structures</a:t>
            </a:r>
            <a:endParaRPr b="1" sz="1600">
              <a:solidFill>
                <a:srgbClr val="980000"/>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1135575" y="108550"/>
            <a:ext cx="7014000" cy="1419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Abril Fatface"/>
                <a:ea typeface="Abril Fatface"/>
                <a:cs typeface="Abril Fatface"/>
                <a:sym typeface="Abril Fatface"/>
              </a:rPr>
              <a:t>What We Used To Create Our </a:t>
            </a: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pic>
        <p:nvPicPr>
          <p:cNvPr id="111" name="Google Shape;111;p21"/>
          <p:cNvPicPr preferRelativeResize="0"/>
          <p:nvPr/>
        </p:nvPicPr>
        <p:blipFill rotWithShape="1">
          <a:blip r:embed="rId3">
            <a:alphaModFix/>
          </a:blip>
          <a:srcRect b="-27307" l="0" r="0" t="0"/>
          <a:stretch/>
        </p:blipFill>
        <p:spPr>
          <a:xfrm>
            <a:off x="1452875" y="1627750"/>
            <a:ext cx="6512875" cy="1945974"/>
          </a:xfrm>
          <a:prstGeom prst="rect">
            <a:avLst/>
          </a:prstGeom>
          <a:noFill/>
          <a:ln>
            <a:noFill/>
          </a:ln>
        </p:spPr>
      </p:pic>
      <p:sp>
        <p:nvSpPr>
          <p:cNvPr id="112" name="Google Shape;112;p21"/>
          <p:cNvSpPr txBox="1"/>
          <p:nvPr/>
        </p:nvSpPr>
        <p:spPr>
          <a:xfrm>
            <a:off x="1952100" y="2037350"/>
            <a:ext cx="5239800" cy="226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rgbClr val="980000"/>
                </a:solidFill>
                <a:latin typeface="EB Garamond"/>
                <a:ea typeface="EB Garamond"/>
                <a:cs typeface="EB Garamond"/>
                <a:sym typeface="EB Garamond"/>
              </a:rPr>
              <a:t>Our visualizations were created using Matplotlib and importing pyplot.</a:t>
            </a:r>
            <a:endParaRPr b="1" sz="2300">
              <a:solidFill>
                <a:srgbClr val="980000"/>
              </a:solidFill>
              <a:latin typeface="EB Garamond"/>
              <a:ea typeface="EB Garamond"/>
              <a:cs typeface="EB Garamond"/>
              <a:sym typeface="EB Garamond"/>
            </a:endParaRPr>
          </a:p>
          <a:p>
            <a:pPr indent="0" lvl="0" marL="457200" rtl="0" algn="l">
              <a:spcBef>
                <a:spcPts val="800"/>
              </a:spcBef>
              <a:spcAft>
                <a:spcPts val="0"/>
              </a:spcAft>
              <a:buNone/>
            </a:pPr>
            <a:r>
              <a:t/>
            </a:r>
            <a:endParaRPr b="1" sz="2300">
              <a:solidFill>
                <a:srgbClr val="980000"/>
              </a:solidFill>
              <a:latin typeface="EB Garamond"/>
              <a:ea typeface="EB Garamond"/>
              <a:cs typeface="EB Garamond"/>
              <a:sym typeface="EB Garamond"/>
            </a:endParaRPr>
          </a:p>
          <a:p>
            <a:pPr indent="0" lvl="0" marL="457200" rtl="0" algn="l">
              <a:spcBef>
                <a:spcPts val="800"/>
              </a:spcBef>
              <a:spcAft>
                <a:spcPts val="0"/>
              </a:spcAft>
              <a:buNone/>
            </a:pPr>
            <a:r>
              <a:rPr b="1" lang="en" sz="2300">
                <a:solidFill>
                  <a:srgbClr val="980000"/>
                </a:solidFill>
                <a:latin typeface="EB Garamond"/>
                <a:ea typeface="EB Garamond"/>
                <a:cs typeface="EB Garamond"/>
                <a:sym typeface="EB Garamond"/>
              </a:rPr>
              <a:t>                         </a:t>
            </a:r>
            <a:r>
              <a:rPr b="1" lang="en" sz="2300" u="sng">
                <a:solidFill>
                  <a:schemeClr val="hlink"/>
                </a:solidFill>
                <a:latin typeface="EB Garamond"/>
                <a:ea typeface="EB Garamond"/>
                <a:cs typeface="EB Garamond"/>
                <a:sym typeface="EB Garamond"/>
                <a:hlinkClick r:id="rId4"/>
              </a:rPr>
              <a:t>Code</a:t>
            </a:r>
            <a:endParaRPr b="1" sz="2300">
              <a:solidFill>
                <a:srgbClr val="980000"/>
              </a:solidFill>
              <a:latin typeface="EB Garamond"/>
              <a:ea typeface="EB Garamond"/>
              <a:cs typeface="EB Garamond"/>
              <a:sym typeface="EB Garamond"/>
            </a:endParaRPr>
          </a:p>
          <a:p>
            <a:pPr indent="0" lvl="0" marL="457200" rtl="0" algn="l">
              <a:spcBef>
                <a:spcPts val="800"/>
              </a:spcBef>
              <a:spcAft>
                <a:spcPts val="800"/>
              </a:spcAft>
              <a:buNone/>
            </a:pPr>
            <a:r>
              <a:t/>
            </a:r>
            <a:endParaRPr b="1" sz="2300">
              <a:solidFill>
                <a:srgbClr val="980000"/>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1536900" y="0"/>
            <a:ext cx="52050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bril Fatface"/>
                <a:ea typeface="Abril Fatface"/>
                <a:cs typeface="Abril Fatface"/>
                <a:sym typeface="Abril Fatface"/>
              </a:rPr>
              <a:t>Visualizations</a:t>
            </a:r>
            <a:endParaRPr>
              <a:solidFill>
                <a:srgbClr val="000000"/>
              </a:solidFill>
              <a:latin typeface="Abril Fatface"/>
              <a:ea typeface="Abril Fatface"/>
              <a:cs typeface="Abril Fatface"/>
              <a:sym typeface="Abril Fatface"/>
            </a:endParaRPr>
          </a:p>
          <a:p>
            <a:pPr indent="0" lvl="0" marL="0" rtl="0" algn="l">
              <a:spcBef>
                <a:spcPts val="1000"/>
              </a:spcBef>
              <a:spcAft>
                <a:spcPts val="1000"/>
              </a:spcAft>
              <a:buNone/>
            </a:pPr>
            <a:r>
              <a:t/>
            </a:r>
            <a:endParaRPr b="0" sz="3300"/>
          </a:p>
        </p:txBody>
      </p:sp>
      <p:grpSp>
        <p:nvGrpSpPr>
          <p:cNvPr id="118" name="Google Shape;118;p22"/>
          <p:cNvGrpSpPr/>
          <p:nvPr/>
        </p:nvGrpSpPr>
        <p:grpSpPr>
          <a:xfrm>
            <a:off x="5451177" y="1380772"/>
            <a:ext cx="3135138" cy="3053337"/>
            <a:chOff x="6803275" y="427445"/>
            <a:chExt cx="2212050" cy="2504994"/>
          </a:xfrm>
        </p:grpSpPr>
        <p:pic>
          <p:nvPicPr>
            <p:cNvPr id="119" name="Google Shape;119;p22"/>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20" name="Google Shape;120;p22"/>
            <p:cNvSpPr txBox="1"/>
            <p:nvPr/>
          </p:nvSpPr>
          <p:spPr>
            <a:xfrm>
              <a:off x="6944793" y="593519"/>
              <a:ext cx="1929000" cy="2168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highlight>
                    <a:srgbClr val="980000"/>
                  </a:highlight>
                  <a:latin typeface="Abril Fatface"/>
                  <a:ea typeface="Abril Fatface"/>
                  <a:cs typeface="Abril Fatface"/>
                  <a:sym typeface="Abril Fatface"/>
                </a:rPr>
                <a:t>BMI vs Blood Pressure</a:t>
              </a:r>
              <a:endParaRPr sz="2300">
                <a:solidFill>
                  <a:schemeClr val="lt1"/>
                </a:solidFill>
                <a:highlight>
                  <a:srgbClr val="980000"/>
                </a:highlight>
                <a:latin typeface="Abril Fatface"/>
                <a:ea typeface="Abril Fatface"/>
                <a:cs typeface="Abril Fatface"/>
                <a:sym typeface="Abril Fatface"/>
              </a:endParaRPr>
            </a:p>
            <a:p>
              <a:pPr indent="0" lvl="0" marL="0" rtl="0" algn="l">
                <a:spcBef>
                  <a:spcPts val="800"/>
                </a:spcBef>
                <a:spcAft>
                  <a:spcPts val="0"/>
                </a:spcAft>
                <a:buNone/>
              </a:pPr>
              <a:r>
                <a:rPr lang="en" sz="1600">
                  <a:solidFill>
                    <a:schemeClr val="lt1"/>
                  </a:solidFill>
                  <a:latin typeface="Abril Fatface"/>
                  <a:ea typeface="Abril Fatface"/>
                  <a:cs typeface="Abril Fatface"/>
                  <a:sym typeface="Abril Fatface"/>
                </a:rPr>
                <a:t>A</a:t>
              </a:r>
              <a:r>
                <a:rPr lang="en" sz="1600">
                  <a:solidFill>
                    <a:schemeClr val="lt1"/>
                  </a:solidFill>
                  <a:latin typeface="Abril Fatface"/>
                  <a:ea typeface="Abril Fatface"/>
                  <a:cs typeface="Abril Fatface"/>
                  <a:sym typeface="Abril Fatface"/>
                </a:rPr>
                <a:t>s is evident by the graph there is a somewhat positive relationship between the two suggesting that a higher BMI is associated with increased BP.</a:t>
              </a:r>
              <a:endParaRPr sz="1600">
                <a:solidFill>
                  <a:schemeClr val="lt1"/>
                </a:solidFill>
                <a:latin typeface="Abril Fatface"/>
                <a:ea typeface="Abril Fatface"/>
                <a:cs typeface="Abril Fatface"/>
                <a:sym typeface="Abril Fatface"/>
              </a:endParaRPr>
            </a:p>
            <a:p>
              <a:pPr indent="0" lvl="0" marL="0" rtl="0" algn="l">
                <a:spcBef>
                  <a:spcPts val="800"/>
                </a:spcBef>
                <a:spcAft>
                  <a:spcPts val="0"/>
                </a:spcAft>
                <a:buNone/>
              </a:pPr>
              <a:r>
                <a:t/>
              </a:r>
              <a:endParaRPr b="1" sz="1600">
                <a:solidFill>
                  <a:schemeClr val="dk2"/>
                </a:solidFill>
                <a:latin typeface="Abril Fatface"/>
                <a:ea typeface="Abril Fatface"/>
                <a:cs typeface="Abril Fatface"/>
                <a:sym typeface="Abril Fatface"/>
              </a:endParaRPr>
            </a:p>
            <a:p>
              <a:pPr indent="0" lvl="0" marL="0" rtl="0" algn="l">
                <a:spcBef>
                  <a:spcPts val="800"/>
                </a:spcBef>
                <a:spcAft>
                  <a:spcPts val="0"/>
                </a:spcAft>
                <a:buNone/>
              </a:pPr>
              <a:r>
                <a:t/>
              </a:r>
              <a:endParaRPr sz="1600">
                <a:solidFill>
                  <a:schemeClr val="dk2"/>
                </a:solidFill>
                <a:latin typeface="Abril Fatface"/>
                <a:ea typeface="Abril Fatface"/>
                <a:cs typeface="Abril Fatface"/>
                <a:sym typeface="Abril Fatface"/>
              </a:endParaRPr>
            </a:p>
            <a:p>
              <a:pPr indent="0" lvl="0" marL="0" rtl="0" algn="l">
                <a:spcBef>
                  <a:spcPts val="800"/>
                </a:spcBef>
                <a:spcAft>
                  <a:spcPts val="800"/>
                </a:spcAft>
                <a:buNone/>
              </a:pPr>
              <a:r>
                <a:t/>
              </a:r>
              <a:endParaRPr b="1" sz="1600">
                <a:solidFill>
                  <a:schemeClr val="dk2"/>
                </a:solidFill>
                <a:latin typeface="Abril Fatface"/>
                <a:ea typeface="Abril Fatface"/>
                <a:cs typeface="Abril Fatface"/>
                <a:sym typeface="Abril Fatface"/>
              </a:endParaRPr>
            </a:p>
          </p:txBody>
        </p:sp>
      </p:grpSp>
      <p:pic>
        <p:nvPicPr>
          <p:cNvPr id="121" name="Google Shape;121;p22"/>
          <p:cNvPicPr preferRelativeResize="0"/>
          <p:nvPr/>
        </p:nvPicPr>
        <p:blipFill>
          <a:blip r:embed="rId4">
            <a:alphaModFix/>
          </a:blip>
          <a:stretch>
            <a:fillRect/>
          </a:stretch>
        </p:blipFill>
        <p:spPr>
          <a:xfrm>
            <a:off x="370602" y="1292200"/>
            <a:ext cx="4600299" cy="323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